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39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97" d="100"/>
          <a:sy n="97" d="100"/>
        </p:scale>
        <p:origin x="-920" y="-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notesMaster" Target="notesMasters/notesMaster1.xml"/><Relationship Id="rId40" Type="http://schemas.openxmlformats.org/officeDocument/2006/relationships/printerSettings" Target="printerSettings/printerSettings1.bin"/><Relationship Id="rId41" Type="http://schemas.openxmlformats.org/officeDocument/2006/relationships/presProps" Target="presProps.xml"/><Relationship Id="rId42" Type="http://schemas.openxmlformats.org/officeDocument/2006/relationships/viewProps" Target="viewProps.xml"/><Relationship Id="rId43" Type="http://schemas.openxmlformats.org/officeDocument/2006/relationships/theme" Target="theme/theme1.xml"/><Relationship Id="rId4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316" name="Rectangle 4"/>
          <p:cNvSpPr>
            <a:spLocks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922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922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22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3156E767-6272-FE4A-8768-FDB625F9AC3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97703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59F71A6C-1FA7-5140-A038-A7496C0BCBF9}" type="slidenum">
              <a:rPr lang="en-US" sz="1200"/>
              <a:pPr/>
              <a:t>1</a:t>
            </a:fld>
            <a:endParaRPr lang="en-US" sz="1200"/>
          </a:p>
        </p:txBody>
      </p:sp>
      <p:sp>
        <p:nvSpPr>
          <p:cNvPr id="15362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53250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>
                <a:latin typeface="Verdana" charset="0"/>
                <a:ea typeface="ＭＳ Ｐゴシック" charset="0"/>
                <a:cs typeface="ＭＳ Ｐゴシック" charset="0"/>
              </a:rPr>
              <a:t>http://www.gramene.org/Arabidopsis_thaliana/Location/Multi?db=core;r=4:17350953-17381463;r1=4:17416971-17469263:-1;s1=Vitis_vinifera</a:t>
            </a:r>
          </a:p>
        </p:txBody>
      </p:sp>
      <p:sp>
        <p:nvSpPr>
          <p:cNvPr id="53251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26CB468E-8744-B944-AF2A-4D0773A21A22}" type="slidenum">
              <a:rPr lang="en-US" sz="1200">
                <a:latin typeface="Verdana" charset="0"/>
              </a:rPr>
              <a:pPr eaLnBrk="1" hangingPunct="1"/>
              <a:t>16</a:t>
            </a:fld>
            <a:endParaRPr lang="en-US" sz="1200">
              <a:latin typeface="Verdana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4274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>
                <a:latin typeface="Verdana" charset="0"/>
                <a:ea typeface="ＭＳ Ｐゴシック" charset="0"/>
                <a:cs typeface="ＭＳ Ｐゴシック" charset="0"/>
              </a:rPr>
              <a:t>http://www.gramene.org/Arabidopsis_lyrata/Gene/Compara_Tree?collapse=;db=core;g=fgenesh1_pg.C_scaffold_1003705;r=1:25911262-25913616;t=fgenesh1_pg.C_scaffold_1003705</a:t>
            </a:r>
          </a:p>
        </p:txBody>
      </p:sp>
      <p:sp>
        <p:nvSpPr>
          <p:cNvPr id="54275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6CC02185-CBA6-A24B-A9D3-F3E46A1BCA25}" type="slidenum">
              <a:rPr lang="en-US" sz="1200">
                <a:latin typeface="Verdana" charset="0"/>
              </a:rPr>
              <a:pPr eaLnBrk="1" hangingPunct="1"/>
              <a:t>23</a:t>
            </a:fld>
            <a:endParaRPr lang="en-US" sz="1200">
              <a:latin typeface="Verdana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55298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>
                <a:latin typeface="Verdana" charset="0"/>
                <a:ea typeface="ＭＳ Ｐゴシック" charset="0"/>
                <a:cs typeface="ＭＳ Ｐゴシック" charset="0"/>
              </a:rPr>
              <a:t>http://www.gramene.org/Vitis_vinifera/Gene/Compara_Tree?collapse=498431%2C498476%2C498372%2C498447;db=core;g=GSVIVG01010479001;r=1:20924815-20949814;t=GSVIVT01010479001</a:t>
            </a:r>
          </a:p>
        </p:txBody>
      </p:sp>
      <p:sp>
        <p:nvSpPr>
          <p:cNvPr id="5529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4995FE27-EB84-3242-965A-65C7D4A96887}" type="slidenum">
              <a:rPr lang="en-US" sz="1200">
                <a:latin typeface="Verdana" charset="0"/>
              </a:rPr>
              <a:pPr eaLnBrk="1" hangingPunct="1"/>
              <a:t>27</a:t>
            </a:fld>
            <a:endParaRPr lang="en-US" sz="1200">
              <a:latin typeface="Verdana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31E1804-4019-8B42-9AA0-B05E7DC27C9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5639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0E30760-8CBF-3841-993D-DC3D4D97091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160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E948284-69DE-4144-B2E7-48B74306323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1654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2C1542A-5217-7E41-AFD9-29231436D24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085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7D8FC9D-0E4A-994E-A736-C9B48639EA0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6433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8467EC7-3453-E045-AFF3-7618F55E096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7184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280897B-36E2-714C-BD57-A61BF962C1A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2453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5AB3060-F36B-3D46-8DA3-EEA8CAD8FBE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2855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8278460-88EE-F749-BC9D-2B2976C36EB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8950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59A193B-FA63-7842-B9D8-7EC17D3D77A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8756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B563F3B-C048-B240-97B6-99271BB20A2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1716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smtClean="0"/>
            </a:lvl1pPr>
          </a:lstStyle>
          <a:p>
            <a:pPr>
              <a:defRPr/>
            </a:pPr>
            <a:fld id="{5A747036-71CB-A54B-943F-EBC4F551862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2" name="Picture 11" descr="slide-topper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422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1" name="Rectangle 12"/>
          <p:cNvSpPr>
            <a:spLocks noChangeArrowheads="1"/>
          </p:cNvSpPr>
          <p:nvPr userDrawn="1"/>
        </p:nvSpPr>
        <p:spPr bwMode="auto">
          <a:xfrm>
            <a:off x="2743200" y="6248400"/>
            <a:ext cx="3581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032" name="Rectangle 15"/>
          <p:cNvSpPr>
            <a:spLocks noChangeArrowheads="1"/>
          </p:cNvSpPr>
          <p:nvPr userDrawn="1"/>
        </p:nvSpPr>
        <p:spPr bwMode="auto">
          <a:xfrm>
            <a:off x="3962400" y="6491288"/>
            <a:ext cx="110331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800">
                <a:latin typeface="Calibri" charset="0"/>
              </a:rPr>
              <a:t>PAG 2013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charset="0"/>
          <a:ea typeface="ＭＳ Ｐゴシック" charset="-128"/>
          <a:cs typeface="ＭＳ Ｐゴシック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charset="0"/>
          <a:ea typeface="ＭＳ Ｐゴシック" charset="-128"/>
          <a:cs typeface="ＭＳ Ｐゴシック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charset="0"/>
          <a:ea typeface="ＭＳ Ｐゴシック" charset="-128"/>
          <a:cs typeface="ＭＳ Ｐゴシック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charset="0"/>
          <a:ea typeface="ＭＳ Ｐゴシック" charset="-128"/>
          <a:cs typeface="ＭＳ Ｐゴシック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oudy Old Style" charset="0"/>
          <a:ea typeface="ＭＳ Ｐゴシック" charset="-128"/>
          <a:cs typeface="ＭＳ Ｐゴシック" charset="-128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oudy Old Style" charset="0"/>
          <a:ea typeface="ＭＳ Ｐゴシック" charset="-128"/>
          <a:cs typeface="ＭＳ Ｐゴシック" charset="-128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oudy Old Style" charset="0"/>
          <a:ea typeface="ＭＳ Ｐゴシック" charset="-128"/>
          <a:cs typeface="ＭＳ Ｐゴシック" charset="-128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oudy Old Style" charset="0"/>
          <a:ea typeface="ＭＳ Ｐゴシック" charset="-128"/>
          <a:cs typeface="ＭＳ Ｐゴシック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Calibri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Calibri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Calibri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Calibri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Calibri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Relationship Id="rId3" Type="http://schemas.openxmlformats.org/officeDocument/2006/relationships/image" Target="../media/image24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emf"/><Relationship Id="rId3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6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6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Relationship Id="rId3" Type="http://schemas.openxmlformats.org/officeDocument/2006/relationships/image" Target="../media/image4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5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Relationship Id="rId3" Type="http://schemas.openxmlformats.org/officeDocument/2006/relationships/image" Target="../media/image5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Relationship Id="rId3" Type="http://schemas.openxmlformats.org/officeDocument/2006/relationships/image" Target="../media/image5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4" Type="http://schemas.openxmlformats.org/officeDocument/2006/relationships/image" Target="../media/image58.png"/><Relationship Id="rId5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Relationship Id="rId3" Type="http://schemas.openxmlformats.org/officeDocument/2006/relationships/image" Target="../media/image6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Relationship Id="rId3" Type="http://schemas.openxmlformats.org/officeDocument/2006/relationships/image" Target="../media/image63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62000" y="914400"/>
            <a:ext cx="7772400" cy="2057400"/>
          </a:xfrm>
        </p:spPr>
        <p:txBody>
          <a:bodyPr/>
          <a:lstStyle/>
          <a:p>
            <a:pPr eaLnBrk="1" hangingPunct="1"/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Browsing and Comparing Genomes Using the Gramene Ensembl Browser </a:t>
            </a:r>
          </a:p>
        </p:txBody>
      </p:sp>
      <p:sp>
        <p:nvSpPr>
          <p:cNvPr id="14338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Joshua Stein</a:t>
            </a:r>
          </a:p>
          <a:p>
            <a:pPr eaLnBrk="1" hangingPunct="1"/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Cold Spring Harbor Laboratory</a:t>
            </a:r>
          </a:p>
        </p:txBody>
      </p:sp>
      <p:pic>
        <p:nvPicPr>
          <p:cNvPr id="14339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475" y="5830888"/>
            <a:ext cx="24241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40" name="TextBox 2"/>
          <p:cNvSpPr txBox="1">
            <a:spLocks noChangeArrowheads="1"/>
          </p:cNvSpPr>
          <p:nvPr/>
        </p:nvSpPr>
        <p:spPr bwMode="auto">
          <a:xfrm>
            <a:off x="1430338" y="-138113"/>
            <a:ext cx="2678112" cy="460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/>
              <a:t>www.gramene.org</a:t>
            </a:r>
          </a:p>
        </p:txBody>
      </p:sp>
      <p:sp>
        <p:nvSpPr>
          <p:cNvPr id="14341" name="TextBox 3"/>
          <p:cNvSpPr txBox="1">
            <a:spLocks noChangeArrowheads="1"/>
          </p:cNvSpPr>
          <p:nvPr/>
        </p:nvSpPr>
        <p:spPr bwMode="auto">
          <a:xfrm>
            <a:off x="4248150" y="5826125"/>
            <a:ext cx="353218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/>
              <a:t>www.plants.ensembl.org</a:t>
            </a:r>
          </a:p>
        </p:txBody>
      </p:sp>
      <p:sp>
        <p:nvSpPr>
          <p:cNvPr id="14342" name="TextBox 6"/>
          <p:cNvSpPr txBox="1">
            <a:spLocks noChangeArrowheads="1"/>
          </p:cNvSpPr>
          <p:nvPr/>
        </p:nvSpPr>
        <p:spPr bwMode="auto">
          <a:xfrm>
            <a:off x="714375" y="5826125"/>
            <a:ext cx="9937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/>
              <a:t>Mirror</a:t>
            </a:r>
          </a:p>
        </p:txBody>
      </p:sp>
    </p:spTree>
    <p:extLst>
      <p:ext uri="{BB962C8B-B14F-4D97-AF65-F5344CB8AC3E}">
        <p14:creationId xmlns:p14="http://schemas.microsoft.com/office/powerpoint/2010/main" val="27313472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42888"/>
            <a:ext cx="8229600" cy="738187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 smtClean="0"/>
              <a:t>Configuring Tracks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400" y="1068388"/>
            <a:ext cx="7704138" cy="5402262"/>
          </a:xfrm>
          <a:prstGeom prst="rect">
            <a:avLst/>
          </a:prstGeom>
          <a:ln>
            <a:solidFill>
              <a:srgbClr val="0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Rectangle 5"/>
          <p:cNvSpPr/>
          <p:nvPr/>
        </p:nvSpPr>
        <p:spPr>
          <a:xfrm>
            <a:off x="704850" y="3535363"/>
            <a:ext cx="1509713" cy="303212"/>
          </a:xfrm>
          <a:prstGeom prst="rect">
            <a:avLst/>
          </a:prstGeom>
          <a:noFill/>
          <a:ln w="190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013" y="1206500"/>
            <a:ext cx="6264275" cy="440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" name="Group 9"/>
          <p:cNvGrpSpPr>
            <a:grpSpLocks/>
          </p:cNvGrpSpPr>
          <p:nvPr/>
        </p:nvGrpSpPr>
        <p:grpSpPr bwMode="auto">
          <a:xfrm>
            <a:off x="2867025" y="3189288"/>
            <a:ext cx="306388" cy="304800"/>
            <a:chOff x="2867420" y="2997251"/>
            <a:chExt cx="305423" cy="305232"/>
          </a:xfrm>
        </p:grpSpPr>
        <p:pic>
          <p:nvPicPr>
            <p:cNvPr id="24582" name="Picture 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67420" y="2997251"/>
              <a:ext cx="190500" cy="1600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7" name="Straight Arrow Connector 6"/>
            <p:cNvCxnSpPr/>
            <p:nvPr/>
          </p:nvCxnSpPr>
          <p:spPr>
            <a:xfrm flipH="1" flipV="1">
              <a:off x="2989273" y="3103764"/>
              <a:ext cx="183570" cy="198719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313887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Title 1"/>
          <p:cNvSpPr>
            <a:spLocks noGrp="1"/>
          </p:cNvSpPr>
          <p:nvPr>
            <p:ph type="title"/>
          </p:nvPr>
        </p:nvSpPr>
        <p:spPr>
          <a:xfrm>
            <a:off x="685800" y="517525"/>
            <a:ext cx="7772400" cy="468313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 smtClean="0">
                <a:latin typeface="Optima"/>
                <a:ea typeface="ＭＳ Ｐゴシック" charset="0"/>
                <a:cs typeface="Optima"/>
              </a:rPr>
              <a:t>Standard Analysis </a:t>
            </a:r>
            <a:r>
              <a:rPr lang="en-US" dirty="0">
                <a:latin typeface="Optima"/>
                <a:ea typeface="ＭＳ Ｐゴシック" charset="0"/>
                <a:cs typeface="Optima"/>
              </a:rPr>
              <a:t>&amp; Visualization</a:t>
            </a:r>
          </a:p>
        </p:txBody>
      </p:sp>
      <p:sp>
        <p:nvSpPr>
          <p:cNvPr id="25602" name="Content Placeholder 2"/>
          <p:cNvSpPr>
            <a:spLocks noGrp="1"/>
          </p:cNvSpPr>
          <p:nvPr>
            <p:ph idx="1"/>
          </p:nvPr>
        </p:nvSpPr>
        <p:spPr>
          <a:xfrm>
            <a:off x="569913" y="1374775"/>
            <a:ext cx="8116887" cy="4116388"/>
          </a:xfrm>
        </p:spPr>
        <p:txBody>
          <a:bodyPr/>
          <a:lstStyle/>
          <a:p>
            <a:r>
              <a:rPr lang="en-US" sz="2800">
                <a:latin typeface="Optima" charset="0"/>
                <a:ea typeface="ＭＳ Ｐゴシック" charset="0"/>
                <a:cs typeface="Optima" charset="0"/>
              </a:rPr>
              <a:t>InterPro domain &amp; GO functional annotation</a:t>
            </a:r>
          </a:p>
          <a:p>
            <a:r>
              <a:rPr lang="en-US" sz="2800">
                <a:latin typeface="Optima" charset="0"/>
                <a:ea typeface="ＭＳ Ｐゴシック" charset="0"/>
                <a:cs typeface="Optima" charset="0"/>
              </a:rPr>
              <a:t>Cross-reference to external ID’s</a:t>
            </a:r>
          </a:p>
          <a:p>
            <a:r>
              <a:rPr lang="en-US" sz="2800">
                <a:latin typeface="Optima" charset="0"/>
                <a:ea typeface="ＭＳ Ｐゴシック" charset="0"/>
                <a:cs typeface="Optima" charset="0"/>
              </a:rPr>
              <a:t>Whole Genome Alignment (Blastz-chain-net)</a:t>
            </a:r>
          </a:p>
          <a:p>
            <a:r>
              <a:rPr lang="en-US" sz="2800">
                <a:latin typeface="Optima" charset="0"/>
                <a:ea typeface="ＭＳ Ｐゴシック" charset="0"/>
                <a:cs typeface="Optima" charset="0"/>
              </a:rPr>
              <a:t>Phylogenetic Gene Trees (Compara)</a:t>
            </a:r>
          </a:p>
          <a:p>
            <a:r>
              <a:rPr lang="en-US" sz="2800">
                <a:latin typeface="Optima" charset="0"/>
                <a:ea typeface="ＭＳ Ｐゴシック" charset="0"/>
                <a:cs typeface="Optima" charset="0"/>
              </a:rPr>
              <a:t>Synteny Analysis</a:t>
            </a:r>
          </a:p>
          <a:p>
            <a:r>
              <a:rPr lang="en-US" sz="2800">
                <a:latin typeface="Optima" charset="0"/>
                <a:ea typeface="ＭＳ Ｐゴシック" charset="0"/>
                <a:cs typeface="Optima" charset="0"/>
              </a:rPr>
              <a:t>Consequences of SNP</a:t>
            </a:r>
          </a:p>
          <a:p>
            <a:endParaRPr lang="en-US" sz="2800">
              <a:latin typeface="Optima" charset="0"/>
              <a:ea typeface="ＭＳ Ｐゴシック" charset="0"/>
              <a:cs typeface="Optima" charset="0"/>
            </a:endParaRPr>
          </a:p>
          <a:p>
            <a:endParaRPr lang="en-US" sz="2800">
              <a:latin typeface="Optima" charset="0"/>
              <a:ea typeface="ＭＳ Ｐゴシック" charset="0"/>
              <a:cs typeface="Optima" charset="0"/>
            </a:endParaRPr>
          </a:p>
        </p:txBody>
      </p:sp>
      <p:pic>
        <p:nvPicPr>
          <p:cNvPr id="25603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9350" y="5591175"/>
            <a:ext cx="24241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11695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Title 1"/>
          <p:cNvSpPr>
            <a:spLocks noGrp="1"/>
          </p:cNvSpPr>
          <p:nvPr>
            <p:ph type="title"/>
          </p:nvPr>
        </p:nvSpPr>
        <p:spPr>
          <a:xfrm>
            <a:off x="685800" y="320675"/>
            <a:ext cx="7772400" cy="579438"/>
          </a:xfrm>
        </p:spPr>
        <p:txBody>
          <a:bodyPr/>
          <a:lstStyle/>
          <a:p>
            <a:r>
              <a:rPr lang="en-US" sz="3200">
                <a:latin typeface="Verdana" charset="0"/>
                <a:ea typeface="ＭＳ Ｐゴシック" charset="0"/>
                <a:cs typeface="ＭＳ Ｐゴシック" charset="0"/>
              </a:rPr>
              <a:t>InterPro/dbXref/GO</a:t>
            </a:r>
          </a:p>
        </p:txBody>
      </p:sp>
      <p:sp>
        <p:nvSpPr>
          <p:cNvPr id="26626" name="Content Placeholder 2"/>
          <p:cNvSpPr>
            <a:spLocks noGrp="1"/>
          </p:cNvSpPr>
          <p:nvPr>
            <p:ph idx="1"/>
          </p:nvPr>
        </p:nvSpPr>
        <p:spPr>
          <a:xfrm>
            <a:off x="650875" y="896938"/>
            <a:ext cx="7772400" cy="1601787"/>
          </a:xfrm>
        </p:spPr>
        <p:txBody>
          <a:bodyPr/>
          <a:lstStyle/>
          <a:p>
            <a:r>
              <a:rPr lang="en-US" sz="1600">
                <a:latin typeface="Optima" charset="0"/>
                <a:ea typeface="ＭＳ Ｐゴシック" charset="0"/>
                <a:cs typeface="Optima" charset="0"/>
              </a:rPr>
              <a:t>Structural prediction: Pfam, PIRSF, PRINTS, PROSITE, SMART, SUPERFAMILY, TIGRFAM, TMHMM, SignalP</a:t>
            </a:r>
          </a:p>
          <a:p>
            <a:r>
              <a:rPr lang="en-US" sz="1600">
                <a:latin typeface="Optima" charset="0"/>
                <a:ea typeface="ＭＳ Ｐゴシック" charset="0"/>
                <a:cs typeface="Optima" charset="0"/>
              </a:rPr>
              <a:t>Cross-reference genes to 3</a:t>
            </a:r>
            <a:r>
              <a:rPr lang="en-US" sz="1600" baseline="30000">
                <a:latin typeface="Optima" charset="0"/>
                <a:ea typeface="ＭＳ Ｐゴシック" charset="0"/>
                <a:cs typeface="Optima" charset="0"/>
              </a:rPr>
              <a:t>rd</a:t>
            </a:r>
            <a:r>
              <a:rPr lang="en-US" sz="1600">
                <a:latin typeface="Optima" charset="0"/>
                <a:ea typeface="ＭＳ Ｐゴシック" charset="0"/>
                <a:cs typeface="Optima" charset="0"/>
              </a:rPr>
              <a:t> party identifiers: Entrez Gene, PlantGDB, PUTs, RefSeq, Gene Index, UniGene, UniProtKb/Swissprot, NASC, IPI, WikiGene</a:t>
            </a:r>
          </a:p>
          <a:p>
            <a:r>
              <a:rPr lang="en-US" sz="1600">
                <a:latin typeface="Optima" charset="0"/>
                <a:ea typeface="ＭＳ Ｐゴシック" charset="0"/>
                <a:cs typeface="Optima" charset="0"/>
              </a:rPr>
              <a:t>Gene Ontology, Plant Ontology</a:t>
            </a:r>
          </a:p>
        </p:txBody>
      </p:sp>
      <p:pic>
        <p:nvPicPr>
          <p:cNvPr id="26629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675" y="2336800"/>
            <a:ext cx="5478463" cy="120173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30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263" y="3727450"/>
            <a:ext cx="5476875" cy="10096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31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5038" y="2339975"/>
            <a:ext cx="2867025" cy="40862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/>
          <a:srcRect b="58217"/>
          <a:stretch/>
        </p:blipFill>
        <p:spPr>
          <a:xfrm>
            <a:off x="322263" y="4899025"/>
            <a:ext cx="5480050" cy="159702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656147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Title 1"/>
          <p:cNvSpPr>
            <a:spLocks noGrp="1"/>
          </p:cNvSpPr>
          <p:nvPr>
            <p:ph type="title"/>
          </p:nvPr>
        </p:nvSpPr>
        <p:spPr>
          <a:xfrm>
            <a:off x="457200" y="165100"/>
            <a:ext cx="8229600" cy="828675"/>
          </a:xfrm>
        </p:spPr>
        <p:txBody>
          <a:bodyPr/>
          <a:lstStyle/>
          <a:p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Gene Variation Image</a:t>
            </a:r>
          </a:p>
        </p:txBody>
      </p:sp>
      <p:grpSp>
        <p:nvGrpSpPr>
          <p:cNvPr id="27650" name="Group 6"/>
          <p:cNvGrpSpPr>
            <a:grpSpLocks/>
          </p:cNvGrpSpPr>
          <p:nvPr/>
        </p:nvGrpSpPr>
        <p:grpSpPr bwMode="auto">
          <a:xfrm>
            <a:off x="2511425" y="1235075"/>
            <a:ext cx="6192838" cy="5372100"/>
            <a:chOff x="2495550" y="1150240"/>
            <a:chExt cx="6193790" cy="5373369"/>
          </a:xfrm>
        </p:grpSpPr>
        <p:pic>
          <p:nvPicPr>
            <p:cNvPr id="27655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10790" y="1150240"/>
              <a:ext cx="6178550" cy="1543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656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95550" y="2726309"/>
              <a:ext cx="6191250" cy="3797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7651" name="Group 14"/>
          <p:cNvGrpSpPr>
            <a:grpSpLocks/>
          </p:cNvGrpSpPr>
          <p:nvPr/>
        </p:nvGrpSpPr>
        <p:grpSpPr bwMode="auto">
          <a:xfrm>
            <a:off x="338138" y="1489075"/>
            <a:ext cx="2173287" cy="4760913"/>
            <a:chOff x="337396" y="1053282"/>
            <a:chExt cx="2173394" cy="4760825"/>
          </a:xfrm>
        </p:grpSpPr>
        <p:pic>
          <p:nvPicPr>
            <p:cNvPr id="27653" name="Picture 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5116" y="1053282"/>
              <a:ext cx="2095674" cy="4760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0" name="Straight Arrow Connector 9"/>
            <p:cNvCxnSpPr/>
            <p:nvPr/>
          </p:nvCxnSpPr>
          <p:spPr>
            <a:xfrm>
              <a:off x="337396" y="5179119"/>
              <a:ext cx="334978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652" name="TextBox 13"/>
          <p:cNvSpPr txBox="1">
            <a:spLocks noChangeArrowheads="1"/>
          </p:cNvSpPr>
          <p:nvPr/>
        </p:nvSpPr>
        <p:spPr bwMode="auto">
          <a:xfrm>
            <a:off x="798513" y="815975"/>
            <a:ext cx="80676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800" i="1"/>
              <a:t>Shows functional consequence relative to gene and protein domain structure</a:t>
            </a:r>
          </a:p>
        </p:txBody>
      </p:sp>
    </p:spTree>
    <p:extLst>
      <p:ext uri="{BB962C8B-B14F-4D97-AF65-F5344CB8AC3E}">
        <p14:creationId xmlns:p14="http://schemas.microsoft.com/office/powerpoint/2010/main" val="41975090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Title 1"/>
          <p:cNvSpPr>
            <a:spLocks noGrp="1"/>
          </p:cNvSpPr>
          <p:nvPr>
            <p:ph type="title"/>
          </p:nvPr>
        </p:nvSpPr>
        <p:spPr>
          <a:xfrm>
            <a:off x="0" y="277813"/>
            <a:ext cx="8229600" cy="615950"/>
          </a:xfrm>
        </p:spPr>
        <p:txBody>
          <a:bodyPr/>
          <a:lstStyle/>
          <a:p>
            <a:pPr algn="l"/>
            <a:r>
              <a:rPr lang="en-US" sz="2800">
                <a:latin typeface="Calibri" charset="0"/>
                <a:ea typeface="ＭＳ Ｐゴシック" charset="0"/>
                <a:cs typeface="ＭＳ Ｐゴシック" charset="0"/>
              </a:rPr>
              <a:t>Multi-species View</a:t>
            </a:r>
          </a:p>
        </p:txBody>
      </p:sp>
      <p:grpSp>
        <p:nvGrpSpPr>
          <p:cNvPr id="9" name="Group 8"/>
          <p:cNvGrpSpPr>
            <a:grpSpLocks/>
          </p:cNvGrpSpPr>
          <p:nvPr/>
        </p:nvGrpSpPr>
        <p:grpSpPr bwMode="auto">
          <a:xfrm>
            <a:off x="284163" y="1284288"/>
            <a:ext cx="8632825" cy="3914775"/>
            <a:chOff x="284868" y="1284107"/>
            <a:chExt cx="8632056" cy="3914883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2"/>
            <a:srcRect r="5989"/>
            <a:stretch/>
          </p:blipFill>
          <p:spPr>
            <a:xfrm>
              <a:off x="319790" y="1284107"/>
              <a:ext cx="8597134" cy="3879957"/>
            </a:xfrm>
            <a:prstGeom prst="rect">
              <a:avLst/>
            </a:prstGeom>
            <a:ln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7" name="Straight Arrow Connector 6"/>
            <p:cNvCxnSpPr/>
            <p:nvPr/>
          </p:nvCxnSpPr>
          <p:spPr>
            <a:xfrm flipH="1" flipV="1">
              <a:off x="1642059" y="2955790"/>
              <a:ext cx="184134" cy="198443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Rectangle 7"/>
            <p:cNvSpPr/>
            <p:nvPr/>
          </p:nvSpPr>
          <p:spPr>
            <a:xfrm>
              <a:off x="284868" y="4865606"/>
              <a:ext cx="1504816" cy="333384"/>
            </a:xfrm>
            <a:prstGeom prst="rect">
              <a:avLst/>
            </a:prstGeom>
            <a:noFill/>
            <a:ln w="1905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0700" y="1117600"/>
            <a:ext cx="6278563" cy="4184650"/>
          </a:xfrm>
          <a:prstGeom prst="rect">
            <a:avLst/>
          </a:prstGeom>
          <a:ln>
            <a:solidFill>
              <a:srgbClr val="0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3" name="Group 2"/>
          <p:cNvGrpSpPr>
            <a:grpSpLocks/>
          </p:cNvGrpSpPr>
          <p:nvPr/>
        </p:nvGrpSpPr>
        <p:grpSpPr bwMode="auto">
          <a:xfrm>
            <a:off x="2736850" y="393700"/>
            <a:ext cx="6180138" cy="6270625"/>
            <a:chOff x="2736544" y="393340"/>
            <a:chExt cx="6180380" cy="6271635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76512" y="393340"/>
              <a:ext cx="4440412" cy="6271635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762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28678" name="TextBox 9"/>
            <p:cNvSpPr txBox="1">
              <a:spLocks noChangeArrowheads="1"/>
            </p:cNvSpPr>
            <p:nvPr/>
          </p:nvSpPr>
          <p:spPr bwMode="auto">
            <a:xfrm>
              <a:off x="3052811" y="610235"/>
              <a:ext cx="965078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/>
                <a:t>A. lyrata</a:t>
              </a:r>
            </a:p>
          </p:txBody>
        </p:sp>
        <p:sp>
          <p:nvSpPr>
            <p:cNvPr id="28679" name="TextBox 10"/>
            <p:cNvSpPr txBox="1">
              <a:spLocks noChangeArrowheads="1"/>
            </p:cNvSpPr>
            <p:nvPr/>
          </p:nvSpPr>
          <p:spPr bwMode="auto">
            <a:xfrm>
              <a:off x="2736544" y="1743364"/>
              <a:ext cx="1281345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/>
                <a:t>Arabidopsis</a:t>
              </a:r>
            </a:p>
          </p:txBody>
        </p:sp>
        <p:sp>
          <p:nvSpPr>
            <p:cNvPr id="28680" name="TextBox 11"/>
            <p:cNvSpPr txBox="1">
              <a:spLocks noChangeArrowheads="1"/>
            </p:cNvSpPr>
            <p:nvPr/>
          </p:nvSpPr>
          <p:spPr bwMode="auto">
            <a:xfrm>
              <a:off x="2736544" y="4794048"/>
              <a:ext cx="1281345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/>
                <a:t>Arabidopsis</a:t>
              </a:r>
            </a:p>
          </p:txBody>
        </p:sp>
        <p:sp>
          <p:nvSpPr>
            <p:cNvPr id="28681" name="TextBox 12"/>
            <p:cNvSpPr txBox="1">
              <a:spLocks noChangeArrowheads="1"/>
            </p:cNvSpPr>
            <p:nvPr/>
          </p:nvSpPr>
          <p:spPr bwMode="auto">
            <a:xfrm>
              <a:off x="2867063" y="3336636"/>
              <a:ext cx="115082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/>
                <a:t>Grapevine</a:t>
              </a:r>
            </a:p>
          </p:txBody>
        </p:sp>
        <p:sp>
          <p:nvSpPr>
            <p:cNvPr id="28682" name="TextBox 13"/>
            <p:cNvSpPr txBox="1">
              <a:spLocks noChangeArrowheads="1"/>
            </p:cNvSpPr>
            <p:nvPr/>
          </p:nvSpPr>
          <p:spPr bwMode="auto">
            <a:xfrm>
              <a:off x="3226950" y="6072970"/>
              <a:ext cx="790939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/>
                <a:t>Poplar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191293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697" name="Group 3"/>
          <p:cNvGrpSpPr>
            <a:grpSpLocks/>
          </p:cNvGrpSpPr>
          <p:nvPr/>
        </p:nvGrpSpPr>
        <p:grpSpPr bwMode="auto">
          <a:xfrm>
            <a:off x="5195888" y="425450"/>
            <a:ext cx="3159125" cy="6432550"/>
            <a:chOff x="1956002" y="424900"/>
            <a:chExt cx="3157872" cy="6433100"/>
          </a:xfrm>
        </p:grpSpPr>
        <p:pic>
          <p:nvPicPr>
            <p:cNvPr id="29700" name="Picture 2" descr="multiview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94674" y="495300"/>
              <a:ext cx="1219200" cy="6362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29701" name="Group 1"/>
            <p:cNvGrpSpPr>
              <a:grpSpLocks/>
            </p:cNvGrpSpPr>
            <p:nvPr/>
          </p:nvGrpSpPr>
          <p:grpSpPr bwMode="auto">
            <a:xfrm>
              <a:off x="1956002" y="424900"/>
              <a:ext cx="1807256" cy="6429116"/>
              <a:chOff x="6107799" y="424900"/>
              <a:chExt cx="1807256" cy="6429116"/>
            </a:xfrm>
          </p:grpSpPr>
          <p:sp>
            <p:nvSpPr>
              <p:cNvPr id="7" name="TextBox 6"/>
              <p:cNvSpPr txBox="1"/>
              <p:nvPr/>
            </p:nvSpPr>
            <p:spPr>
              <a:xfrm>
                <a:off x="7191631" y="732901"/>
                <a:ext cx="723613" cy="276249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sz="1200" dirty="0">
                    <a:solidFill>
                      <a:schemeClr val="accent2">
                        <a:lumMod val="75000"/>
                      </a:schemeClr>
                    </a:solidFill>
                  </a:rPr>
                  <a:t>O. sativa</a:t>
                </a:r>
                <a:endParaRPr lang="en-US" sz="1200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7191631" y="3808152"/>
                <a:ext cx="723613" cy="276249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sz="1200" dirty="0">
                    <a:solidFill>
                      <a:schemeClr val="accent2">
                        <a:lumMod val="75000"/>
                      </a:schemeClr>
                    </a:solidFill>
                  </a:rPr>
                  <a:t>O. sativa</a:t>
                </a:r>
                <a:endParaRPr lang="en-US" sz="1200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7191631" y="4422567"/>
                <a:ext cx="723613" cy="277837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sz="1200" dirty="0">
                    <a:solidFill>
                      <a:schemeClr val="accent2">
                        <a:lumMod val="75000"/>
                      </a:schemeClr>
                    </a:solidFill>
                  </a:rPr>
                  <a:t>O. sativa</a:t>
                </a:r>
                <a:endParaRPr lang="en-US" sz="1200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7191631" y="5038570"/>
                <a:ext cx="723613" cy="276249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sz="1200" dirty="0">
                    <a:solidFill>
                      <a:schemeClr val="accent2">
                        <a:lumMod val="75000"/>
                      </a:schemeClr>
                    </a:solidFill>
                  </a:rPr>
                  <a:t>O. sativa</a:t>
                </a:r>
                <a:endParaRPr lang="en-US" sz="1200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7191631" y="5652985"/>
                <a:ext cx="723613" cy="277836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sz="1200" dirty="0">
                    <a:solidFill>
                      <a:schemeClr val="accent2">
                        <a:lumMod val="75000"/>
                      </a:schemeClr>
                    </a:solidFill>
                  </a:rPr>
                  <a:t>O. sativa</a:t>
                </a:r>
                <a:endParaRPr lang="en-US" sz="1200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7191631" y="6268988"/>
                <a:ext cx="723613" cy="276249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sz="1200" dirty="0">
                    <a:solidFill>
                      <a:schemeClr val="accent2">
                        <a:lumMod val="75000"/>
                      </a:schemeClr>
                    </a:solidFill>
                  </a:rPr>
                  <a:t>O. sativa</a:t>
                </a:r>
                <a:endParaRPr lang="en-US" sz="1200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7191631" y="1347317"/>
                <a:ext cx="723613" cy="277836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sz="1200" dirty="0">
                    <a:solidFill>
                      <a:schemeClr val="accent2">
                        <a:lumMod val="75000"/>
                      </a:schemeClr>
                    </a:solidFill>
                  </a:rPr>
                  <a:t>O. sativa</a:t>
                </a:r>
                <a:endParaRPr lang="en-US" sz="1200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7191631" y="1963320"/>
                <a:ext cx="723613" cy="276249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sz="1200" dirty="0">
                    <a:solidFill>
                      <a:schemeClr val="accent2">
                        <a:lumMod val="75000"/>
                      </a:schemeClr>
                    </a:solidFill>
                  </a:rPr>
                  <a:t>O. sativa</a:t>
                </a:r>
                <a:endParaRPr lang="en-US" sz="1200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7191631" y="2577734"/>
                <a:ext cx="723613" cy="277837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sz="1200" dirty="0">
                    <a:solidFill>
                      <a:schemeClr val="accent2">
                        <a:lumMod val="75000"/>
                      </a:schemeClr>
                    </a:solidFill>
                  </a:rPr>
                  <a:t>O. sativa</a:t>
                </a:r>
                <a:endParaRPr lang="en-US" sz="1200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7191631" y="3193737"/>
                <a:ext cx="723613" cy="276249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sz="1200" dirty="0">
                    <a:solidFill>
                      <a:schemeClr val="accent2">
                        <a:lumMod val="75000"/>
                      </a:schemeClr>
                    </a:solidFill>
                  </a:rPr>
                  <a:t>O. sativa</a:t>
                </a:r>
                <a:endParaRPr lang="en-US" sz="1200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9712" name="TextBox 17"/>
              <p:cNvSpPr txBox="1">
                <a:spLocks noChangeArrowheads="1"/>
              </p:cNvSpPr>
              <p:nvPr/>
            </p:nvSpPr>
            <p:spPr bwMode="auto">
              <a:xfrm>
                <a:off x="7358492" y="424900"/>
                <a:ext cx="556563" cy="2769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r>
                  <a:rPr lang="en-US" sz="1200"/>
                  <a:t>indica</a:t>
                </a:r>
              </a:p>
            </p:txBody>
          </p:sp>
          <p:sp>
            <p:nvSpPr>
              <p:cNvPr id="29713" name="TextBox 18"/>
              <p:cNvSpPr txBox="1">
                <a:spLocks noChangeArrowheads="1"/>
              </p:cNvSpPr>
              <p:nvPr/>
            </p:nvSpPr>
            <p:spPr bwMode="auto">
              <a:xfrm>
                <a:off x="6545870" y="1040112"/>
                <a:ext cx="1369185" cy="2769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r>
                  <a:rPr lang="en-US" sz="1200"/>
                  <a:t>O. glaberrima (AA)</a:t>
                </a:r>
              </a:p>
            </p:txBody>
          </p:sp>
          <p:sp>
            <p:nvSpPr>
              <p:cNvPr id="29714" name="TextBox 19"/>
              <p:cNvSpPr txBox="1">
                <a:spLocks noChangeArrowheads="1"/>
              </p:cNvSpPr>
              <p:nvPr/>
            </p:nvSpPr>
            <p:spPr bwMode="auto">
              <a:xfrm>
                <a:off x="6837416" y="1655324"/>
                <a:ext cx="1077639" cy="2769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r>
                  <a:rPr lang="en-US" sz="1200"/>
                  <a:t>O. barthii (AA)</a:t>
                </a:r>
              </a:p>
            </p:txBody>
          </p:sp>
          <p:sp>
            <p:nvSpPr>
              <p:cNvPr id="29715" name="TextBox 20"/>
              <p:cNvSpPr txBox="1">
                <a:spLocks noChangeArrowheads="1"/>
              </p:cNvSpPr>
              <p:nvPr/>
            </p:nvSpPr>
            <p:spPr bwMode="auto">
              <a:xfrm>
                <a:off x="6861912" y="2270536"/>
                <a:ext cx="1053143" cy="2769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r>
                  <a:rPr lang="en-US" sz="1200"/>
                  <a:t>O. nivara (AA)</a:t>
                </a:r>
              </a:p>
            </p:txBody>
          </p:sp>
          <p:sp>
            <p:nvSpPr>
              <p:cNvPr id="29716" name="TextBox 23"/>
              <p:cNvSpPr txBox="1">
                <a:spLocks noChangeArrowheads="1"/>
              </p:cNvSpPr>
              <p:nvPr/>
            </p:nvSpPr>
            <p:spPr bwMode="auto">
              <a:xfrm>
                <a:off x="6636264" y="2885748"/>
                <a:ext cx="1278791" cy="2769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r>
                  <a:rPr lang="en-US" sz="1200"/>
                  <a:t>O. rufipogon (AA)</a:t>
                </a:r>
              </a:p>
            </p:txBody>
          </p:sp>
          <p:sp>
            <p:nvSpPr>
              <p:cNvPr id="29717" name="TextBox 24"/>
              <p:cNvSpPr txBox="1">
                <a:spLocks noChangeArrowheads="1"/>
              </p:cNvSpPr>
              <p:nvPr/>
            </p:nvSpPr>
            <p:spPr bwMode="auto">
              <a:xfrm>
                <a:off x="6701186" y="3500960"/>
                <a:ext cx="1213869" cy="2769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r>
                  <a:rPr lang="en-US" sz="1200"/>
                  <a:t>O. punctata (BB)</a:t>
                </a:r>
              </a:p>
            </p:txBody>
          </p:sp>
          <p:sp>
            <p:nvSpPr>
              <p:cNvPr id="29718" name="TextBox 25"/>
              <p:cNvSpPr txBox="1">
                <a:spLocks noChangeArrowheads="1"/>
              </p:cNvSpPr>
              <p:nvPr/>
            </p:nvSpPr>
            <p:spPr bwMode="auto">
              <a:xfrm>
                <a:off x="6814123" y="4116172"/>
                <a:ext cx="1100932" cy="2769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r>
                  <a:rPr lang="en-US" sz="1200"/>
                  <a:t>O. minuta (BB)</a:t>
                </a:r>
              </a:p>
            </p:txBody>
          </p:sp>
          <p:sp>
            <p:nvSpPr>
              <p:cNvPr id="29719" name="TextBox 27"/>
              <p:cNvSpPr txBox="1">
                <a:spLocks noChangeArrowheads="1"/>
              </p:cNvSpPr>
              <p:nvPr/>
            </p:nvSpPr>
            <p:spPr bwMode="auto">
              <a:xfrm>
                <a:off x="6817429" y="4731384"/>
                <a:ext cx="1097626" cy="2769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r>
                  <a:rPr lang="en-US" sz="1200"/>
                  <a:t>O. minuta (CC)</a:t>
                </a:r>
              </a:p>
            </p:txBody>
          </p:sp>
          <p:sp>
            <p:nvSpPr>
              <p:cNvPr id="29720" name="TextBox 28"/>
              <p:cNvSpPr txBox="1">
                <a:spLocks noChangeArrowheads="1"/>
              </p:cNvSpPr>
              <p:nvPr/>
            </p:nvSpPr>
            <p:spPr bwMode="auto">
              <a:xfrm>
                <a:off x="6671430" y="5346596"/>
                <a:ext cx="1243625" cy="2769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r>
                  <a:rPr lang="en-US" sz="1200"/>
                  <a:t>O. officinalis (CC)</a:t>
                </a:r>
              </a:p>
            </p:txBody>
          </p:sp>
          <p:sp>
            <p:nvSpPr>
              <p:cNvPr id="29721" name="TextBox 29"/>
              <p:cNvSpPr txBox="1">
                <a:spLocks noChangeArrowheads="1"/>
              </p:cNvSpPr>
              <p:nvPr/>
            </p:nvSpPr>
            <p:spPr bwMode="auto">
              <a:xfrm>
                <a:off x="6500861" y="5961808"/>
                <a:ext cx="1414194" cy="2769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r>
                  <a:rPr lang="en-US" sz="1200"/>
                  <a:t>O. brachyantha (FF)</a:t>
                </a:r>
              </a:p>
            </p:txBody>
          </p:sp>
          <p:sp>
            <p:nvSpPr>
              <p:cNvPr id="29722" name="TextBox 30"/>
              <p:cNvSpPr txBox="1">
                <a:spLocks noChangeArrowheads="1"/>
              </p:cNvSpPr>
              <p:nvPr/>
            </p:nvSpPr>
            <p:spPr bwMode="auto">
              <a:xfrm>
                <a:off x="6107799" y="6577017"/>
                <a:ext cx="1807256" cy="2769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r>
                  <a:rPr lang="en-US" sz="1200"/>
                  <a:t>Brachypodium distachyon</a:t>
                </a:r>
              </a:p>
            </p:txBody>
          </p:sp>
        </p:grpSp>
      </p:grpSp>
      <p:pic>
        <p:nvPicPr>
          <p:cNvPr id="29698" name="Picture 42" descr="Tree_as_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17" t="24979" r="28857" b="31085"/>
          <a:stretch>
            <a:fillRect/>
          </a:stretch>
        </p:blipFill>
        <p:spPr bwMode="auto">
          <a:xfrm>
            <a:off x="1090613" y="1614488"/>
            <a:ext cx="4075112" cy="2913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699" name="TextBox 4"/>
          <p:cNvSpPr txBox="1">
            <a:spLocks noChangeArrowheads="1"/>
          </p:cNvSpPr>
          <p:nvPr/>
        </p:nvSpPr>
        <p:spPr bwMode="auto">
          <a:xfrm>
            <a:off x="490538" y="661988"/>
            <a:ext cx="385445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3600"/>
              <a:t>Oryza genus view</a:t>
            </a:r>
          </a:p>
        </p:txBody>
      </p:sp>
    </p:spTree>
    <p:extLst>
      <p:ext uri="{BB962C8B-B14F-4D97-AF65-F5344CB8AC3E}">
        <p14:creationId xmlns:p14="http://schemas.microsoft.com/office/powerpoint/2010/main" val="10996846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1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62100"/>
            <a:ext cx="9144000" cy="3725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22" name="TextBox 2"/>
          <p:cNvSpPr txBox="1">
            <a:spLocks noChangeArrowheads="1"/>
          </p:cNvSpPr>
          <p:nvPr/>
        </p:nvSpPr>
        <p:spPr bwMode="auto">
          <a:xfrm>
            <a:off x="669925" y="342900"/>
            <a:ext cx="80200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9" tIns="45719" rIns="91439" bIns="45719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4000">
                <a:latin typeface="Verdana" charset="0"/>
              </a:rPr>
              <a:t>Conserved non-coding regions</a:t>
            </a:r>
          </a:p>
        </p:txBody>
      </p:sp>
    </p:spTree>
    <p:extLst>
      <p:ext uri="{BB962C8B-B14F-4D97-AF65-F5344CB8AC3E}">
        <p14:creationId xmlns:p14="http://schemas.microsoft.com/office/powerpoint/2010/main" val="1601991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8229600" cy="73025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 smtClean="0"/>
              <a:t>View Sequence Alignment</a:t>
            </a:r>
            <a:endParaRPr lang="en-US" dirty="0"/>
          </a:p>
        </p:txBody>
      </p:sp>
      <p:grpSp>
        <p:nvGrpSpPr>
          <p:cNvPr id="31746" name="Group 8"/>
          <p:cNvGrpSpPr>
            <a:grpSpLocks/>
          </p:cNvGrpSpPr>
          <p:nvPr/>
        </p:nvGrpSpPr>
        <p:grpSpPr bwMode="auto">
          <a:xfrm>
            <a:off x="457200" y="1181100"/>
            <a:ext cx="1954213" cy="2403475"/>
            <a:chOff x="284106" y="1417638"/>
            <a:chExt cx="1954475" cy="240390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7167" y="1417638"/>
              <a:ext cx="1781414" cy="2403907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5" name="Straight Arrow Connector 4"/>
            <p:cNvCxnSpPr/>
            <p:nvPr/>
          </p:nvCxnSpPr>
          <p:spPr>
            <a:xfrm>
              <a:off x="284106" y="2483042"/>
              <a:ext cx="346121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747" name="Group 9"/>
          <p:cNvGrpSpPr>
            <a:grpSpLocks/>
          </p:cNvGrpSpPr>
          <p:nvPr/>
        </p:nvGrpSpPr>
        <p:grpSpPr bwMode="auto">
          <a:xfrm>
            <a:off x="407988" y="877888"/>
            <a:ext cx="7969250" cy="5629275"/>
            <a:chOff x="819324" y="998900"/>
            <a:chExt cx="7969076" cy="5629276"/>
          </a:xfrm>
        </p:grpSpPr>
        <p:pic>
          <p:nvPicPr>
            <p:cNvPr id="31748" name="Picture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9324" y="998900"/>
              <a:ext cx="7551420" cy="5189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1749" name="Picture 1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0409" y="5534070"/>
              <a:ext cx="4497991" cy="1094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738161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Title 1"/>
          <p:cNvSpPr>
            <a:spLocks noGrp="1"/>
          </p:cNvSpPr>
          <p:nvPr>
            <p:ph type="title"/>
          </p:nvPr>
        </p:nvSpPr>
        <p:spPr>
          <a:xfrm>
            <a:off x="376238" y="2641600"/>
            <a:ext cx="8229600" cy="1143000"/>
          </a:xfrm>
        </p:spPr>
        <p:txBody>
          <a:bodyPr/>
          <a:lstStyle/>
          <a:p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Phylogenetic Analysis Tools</a:t>
            </a:r>
          </a:p>
        </p:txBody>
      </p:sp>
    </p:spTree>
    <p:extLst>
      <p:ext uri="{BB962C8B-B14F-4D97-AF65-F5344CB8AC3E}">
        <p14:creationId xmlns:p14="http://schemas.microsoft.com/office/powerpoint/2010/main" val="2916520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6553200" y="6356350"/>
            <a:ext cx="2133600" cy="3651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35C6EBE2-C15A-0A43-9E32-527C88E17818}" type="slidenum">
              <a:rPr lang="en-US" sz="1300">
                <a:latin typeface="Verdana" charset="0"/>
              </a:rPr>
              <a:pPr eaLnBrk="1" hangingPunct="1"/>
              <a:t>19</a:t>
            </a:fld>
            <a:endParaRPr lang="en-US" sz="1300">
              <a:latin typeface="Verdana" charset="0"/>
            </a:endParaRPr>
          </a:p>
        </p:txBody>
      </p:sp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>
          <a:xfrm>
            <a:off x="125413" y="360363"/>
            <a:ext cx="5162550" cy="495300"/>
          </a:xfrm>
        </p:spPr>
        <p:txBody>
          <a:bodyPr>
            <a:normAutofit fontScale="90000"/>
          </a:bodyPr>
          <a:lstStyle/>
          <a:p>
            <a:pPr algn="l">
              <a:defRPr/>
            </a:pPr>
            <a:r>
              <a:rPr lang="en-US" dirty="0" err="1">
                <a:latin typeface="Optima"/>
                <a:ea typeface="ＭＳ Ｐゴシック" charset="0"/>
                <a:cs typeface="Optima"/>
              </a:rPr>
              <a:t>Compara</a:t>
            </a:r>
            <a:r>
              <a:rPr lang="en-US" dirty="0">
                <a:latin typeface="Optima"/>
                <a:ea typeface="ＭＳ Ｐゴシック" charset="0"/>
                <a:cs typeface="Optima"/>
              </a:rPr>
              <a:t> Gene Trees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38125" y="1600200"/>
            <a:ext cx="4899025" cy="1990725"/>
          </a:xfrm>
          <a:solidFill>
            <a:schemeClr val="accent3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>
              <a:defRPr/>
            </a:pPr>
            <a:r>
              <a:rPr lang="en-US" sz="1800" dirty="0">
                <a:latin typeface="Optima"/>
                <a:ea typeface="ＭＳ Ｐゴシック" charset="0"/>
                <a:cs typeface="Optima"/>
              </a:rPr>
              <a:t>Gene Trees for </a:t>
            </a:r>
            <a:r>
              <a:rPr lang="en-US" sz="1800" dirty="0" smtClean="0">
                <a:latin typeface="Optima"/>
                <a:ea typeface="ＭＳ Ｐゴシック" charset="0"/>
                <a:cs typeface="Optima"/>
              </a:rPr>
              <a:t>15 </a:t>
            </a:r>
            <a:r>
              <a:rPr lang="en-US" sz="1800" dirty="0">
                <a:latin typeface="Optima"/>
                <a:ea typeface="ＭＳ Ｐゴシック" charset="0"/>
                <a:cs typeface="Optima"/>
              </a:rPr>
              <a:t>plants plus human, </a:t>
            </a:r>
            <a:r>
              <a:rPr lang="en-US" sz="1800" dirty="0" err="1">
                <a:latin typeface="Optima"/>
                <a:ea typeface="ＭＳ Ｐゴシック" charset="0"/>
                <a:cs typeface="Optima"/>
              </a:rPr>
              <a:t>C</a:t>
            </a:r>
            <a:r>
              <a:rPr lang="en-US" sz="1800" dirty="0" err="1" smtClean="0">
                <a:latin typeface="Optima"/>
                <a:ea typeface="ＭＳ Ｐゴシック" charset="0"/>
                <a:cs typeface="Optima"/>
              </a:rPr>
              <a:t>iona</a:t>
            </a:r>
            <a:r>
              <a:rPr lang="en-US" sz="1800" dirty="0">
                <a:latin typeface="Optima"/>
                <a:ea typeface="ＭＳ Ｐゴシック" charset="0"/>
                <a:cs typeface="Optima"/>
              </a:rPr>
              <a:t>, fly, </a:t>
            </a:r>
            <a:r>
              <a:rPr lang="en-US" sz="1800" dirty="0" smtClean="0">
                <a:latin typeface="Optima"/>
                <a:ea typeface="ＭＳ Ｐゴシック" charset="0"/>
                <a:cs typeface="Optima"/>
              </a:rPr>
              <a:t>worm, &amp; yeast </a:t>
            </a:r>
            <a:endParaRPr lang="en-US" sz="1800" dirty="0">
              <a:latin typeface="Optima"/>
              <a:ea typeface="ＭＳ Ｐゴシック" charset="0"/>
              <a:cs typeface="Optima"/>
            </a:endParaRPr>
          </a:p>
          <a:p>
            <a:pPr>
              <a:defRPr/>
            </a:pPr>
            <a:r>
              <a:rPr lang="en-US" sz="1800" dirty="0">
                <a:latin typeface="Optima"/>
                <a:ea typeface="ＭＳ Ｐゴシック" charset="0"/>
                <a:cs typeface="Optima"/>
              </a:rPr>
              <a:t>Infers </a:t>
            </a:r>
            <a:r>
              <a:rPr lang="en-US" sz="1800" dirty="0" smtClean="0">
                <a:latin typeface="Optima"/>
                <a:ea typeface="ＭＳ Ｐゴシック" charset="0"/>
                <a:cs typeface="Optima"/>
              </a:rPr>
              <a:t>orthologs </a:t>
            </a:r>
            <a:r>
              <a:rPr lang="en-US" sz="1800" dirty="0">
                <a:latin typeface="Optima"/>
                <a:ea typeface="ＭＳ Ｐゴシック" charset="0"/>
                <a:cs typeface="Optima"/>
              </a:rPr>
              <a:t>and </a:t>
            </a:r>
            <a:r>
              <a:rPr lang="en-US" sz="1800" dirty="0" err="1" smtClean="0">
                <a:latin typeface="Optima"/>
                <a:ea typeface="ＭＳ Ｐゴシック" charset="0"/>
                <a:cs typeface="Optima"/>
              </a:rPr>
              <a:t>paralogs</a:t>
            </a:r>
            <a:r>
              <a:rPr lang="en-US" sz="1800" dirty="0" smtClean="0">
                <a:latin typeface="Optima"/>
                <a:ea typeface="ＭＳ Ｐゴシック" charset="0"/>
                <a:cs typeface="Optima"/>
              </a:rPr>
              <a:t> </a:t>
            </a:r>
            <a:r>
              <a:rPr lang="en-US" sz="1800" dirty="0">
                <a:latin typeface="Optima"/>
                <a:ea typeface="ＭＳ Ｐゴシック" charset="0"/>
                <a:cs typeface="Optima"/>
              </a:rPr>
              <a:t>by reconciling gene tree with </a:t>
            </a:r>
            <a:r>
              <a:rPr lang="en-US" sz="1800" dirty="0" smtClean="0">
                <a:latin typeface="Optima"/>
                <a:ea typeface="ＭＳ Ｐゴシック" charset="0"/>
                <a:cs typeface="Optima"/>
              </a:rPr>
              <a:t>input species tree</a:t>
            </a:r>
          </a:p>
          <a:p>
            <a:pPr>
              <a:defRPr/>
            </a:pPr>
            <a:r>
              <a:rPr lang="en-US" sz="1800" dirty="0" smtClean="0">
                <a:latin typeface="Optima"/>
                <a:ea typeface="ＭＳ Ｐゴシック" charset="0"/>
                <a:cs typeface="Optima"/>
              </a:rPr>
              <a:t>Taxonomic dating</a:t>
            </a:r>
            <a:endParaRPr lang="en-US" sz="1800" dirty="0">
              <a:latin typeface="Optima"/>
              <a:ea typeface="ＭＳ Ｐゴシック" charset="0"/>
              <a:cs typeface="Optima"/>
            </a:endParaRPr>
          </a:p>
        </p:txBody>
      </p:sp>
      <p:pic>
        <p:nvPicPr>
          <p:cNvPr id="33796" name="Picture 4" descr="Picture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2750" y="2435225"/>
            <a:ext cx="3524250" cy="3581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7" name="TextBox 1"/>
          <p:cNvSpPr txBox="1">
            <a:spLocks noChangeArrowheads="1"/>
          </p:cNvSpPr>
          <p:nvPr/>
        </p:nvSpPr>
        <p:spPr bwMode="auto">
          <a:xfrm>
            <a:off x="238125" y="976313"/>
            <a:ext cx="4275138" cy="39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296" tIns="41148" rIns="82296" bIns="41148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000" i="1">
                <a:latin typeface="Optima" charset="0"/>
                <a:cs typeface="Optima" charset="0"/>
              </a:rPr>
              <a:t>Reconstructing evolutionary histories</a:t>
            </a:r>
          </a:p>
        </p:txBody>
      </p:sp>
      <p:sp>
        <p:nvSpPr>
          <p:cNvPr id="33798" name="Rectangle 1"/>
          <p:cNvSpPr>
            <a:spLocks noChangeArrowheads="1"/>
          </p:cNvSpPr>
          <p:nvPr/>
        </p:nvSpPr>
        <p:spPr bwMode="auto">
          <a:xfrm>
            <a:off x="1811338" y="6296025"/>
            <a:ext cx="3635375" cy="4826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82296" tIns="41148" rIns="82296" bIns="41148">
            <a:spAutoFit/>
          </a:bodyPr>
          <a:lstStyle/>
          <a:p>
            <a:r>
              <a:rPr lang="en-US" sz="1300"/>
              <a:t>http://useast.ensembl.org/info/docs/compara/homology_method.html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9275" y="360363"/>
            <a:ext cx="2819400" cy="1939925"/>
          </a:xfrm>
          <a:prstGeom prst="rect">
            <a:avLst/>
          </a:prstGeom>
          <a:ln>
            <a:solidFill>
              <a:srgbClr val="0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3800" name="Rectangle 3"/>
          <p:cNvSpPr>
            <a:spLocks noChangeArrowheads="1"/>
          </p:cNvSpPr>
          <p:nvPr/>
        </p:nvSpPr>
        <p:spPr bwMode="auto">
          <a:xfrm>
            <a:off x="5622925" y="6321425"/>
            <a:ext cx="28511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nl-NL" sz="1000">
                <a:latin typeface="Verdana" charset="0"/>
              </a:rPr>
              <a:t>Vilella A.J., et al. (2008). </a:t>
            </a:r>
            <a:r>
              <a:rPr lang="en-US" sz="1000" i="1">
                <a:latin typeface="Verdana" charset="0"/>
              </a:rPr>
              <a:t>Genome Res. </a:t>
            </a:r>
            <a:r>
              <a:rPr lang="en-US" sz="1000">
                <a:latin typeface="Verdana" charset="0"/>
              </a:rPr>
              <a:t>Pre-print:</a:t>
            </a:r>
            <a:r>
              <a:rPr lang="en-US" sz="1000" i="1">
                <a:latin typeface="Verdana" charset="0"/>
              </a:rPr>
              <a:t> </a:t>
            </a:r>
            <a:r>
              <a:rPr lang="en-US" sz="1000">
                <a:latin typeface="Verdana" charset="0"/>
              </a:rPr>
              <a:t>doi:10.1101/gr.073585.107</a:t>
            </a:r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219075" y="3822700"/>
            <a:ext cx="4900613" cy="199072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Calibri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Calibri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Calibri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Calibri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en-US" sz="1800" dirty="0" err="1" smtClean="0">
                <a:latin typeface="Optima"/>
                <a:ea typeface="ＭＳ Ｐゴシック" charset="0"/>
                <a:cs typeface="Optima"/>
              </a:rPr>
              <a:t>Oryza</a:t>
            </a:r>
            <a:r>
              <a:rPr lang="en-US" sz="1800" dirty="0" smtClean="0">
                <a:latin typeface="Optima"/>
                <a:ea typeface="ＭＳ Ｐゴシック" charset="0"/>
                <a:cs typeface="Optima"/>
              </a:rPr>
              <a:t> centered gene trees</a:t>
            </a:r>
          </a:p>
          <a:p>
            <a:pPr>
              <a:defRPr/>
            </a:pPr>
            <a:r>
              <a:rPr lang="en-US" sz="1800" dirty="0" smtClean="0">
                <a:latin typeface="Optima"/>
                <a:ea typeface="ＭＳ Ｐゴシック" charset="0"/>
                <a:cs typeface="Optima"/>
              </a:rPr>
              <a:t>3 complete reference for rice</a:t>
            </a:r>
          </a:p>
          <a:p>
            <a:pPr>
              <a:defRPr/>
            </a:pPr>
            <a:r>
              <a:rPr lang="en-US" sz="1800" dirty="0" smtClean="0">
                <a:latin typeface="Optima"/>
                <a:ea typeface="ＭＳ Ｐゴシック" charset="0"/>
                <a:cs typeface="Optima"/>
              </a:rPr>
              <a:t>7 </a:t>
            </a:r>
            <a:r>
              <a:rPr lang="en-US" sz="1800" dirty="0" err="1" smtClean="0">
                <a:latin typeface="Optima"/>
                <a:ea typeface="ＭＳ Ｐゴシック" charset="0"/>
                <a:cs typeface="Optima"/>
              </a:rPr>
              <a:t>chr</a:t>
            </a:r>
            <a:r>
              <a:rPr lang="en-US" sz="1800" dirty="0" smtClean="0">
                <a:latin typeface="Optima"/>
                <a:ea typeface="ＭＳ Ｐゴシック" charset="0"/>
                <a:cs typeface="Optima"/>
              </a:rPr>
              <a:t> 3S arm </a:t>
            </a:r>
            <a:r>
              <a:rPr lang="en-US" sz="1800" dirty="0" err="1" smtClean="0">
                <a:latin typeface="Optima"/>
                <a:ea typeface="ＭＳ Ｐゴシック" charset="0"/>
                <a:cs typeface="Optima"/>
              </a:rPr>
              <a:t>Oryza</a:t>
            </a:r>
            <a:r>
              <a:rPr lang="en-US" sz="1800" dirty="0" smtClean="0">
                <a:latin typeface="Optima"/>
                <a:ea typeface="ＭＳ Ｐゴシック" charset="0"/>
                <a:cs typeface="Optima"/>
              </a:rPr>
              <a:t> species</a:t>
            </a:r>
          </a:p>
          <a:p>
            <a:pPr>
              <a:defRPr/>
            </a:pPr>
            <a:r>
              <a:rPr lang="en-US" sz="1800" dirty="0" smtClean="0">
                <a:latin typeface="Optima"/>
                <a:ea typeface="ＭＳ Ｐゴシック" charset="0"/>
                <a:cs typeface="Optima"/>
              </a:rPr>
              <a:t>Brachypodium, sorghum, Arabidopsis</a:t>
            </a:r>
            <a:endParaRPr lang="en-US" sz="1800" dirty="0">
              <a:latin typeface="Optima"/>
              <a:ea typeface="ＭＳ Ｐゴシック" charset="0"/>
              <a:cs typeface="Optima"/>
            </a:endParaRPr>
          </a:p>
        </p:txBody>
      </p:sp>
    </p:spTree>
    <p:extLst>
      <p:ext uri="{BB962C8B-B14F-4D97-AF65-F5344CB8AC3E}">
        <p14:creationId xmlns:p14="http://schemas.microsoft.com/office/powerpoint/2010/main" val="25162102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65"/>
          <p:cNvSpPr>
            <a:spLocks noGrp="1"/>
          </p:cNvSpPr>
          <p:nvPr>
            <p:ph type="title"/>
          </p:nvPr>
        </p:nvSpPr>
        <p:spPr>
          <a:xfrm>
            <a:off x="1295400" y="76200"/>
            <a:ext cx="7772400" cy="1143000"/>
          </a:xfrm>
        </p:spPr>
        <p:txBody>
          <a:bodyPr/>
          <a:lstStyle/>
          <a:p>
            <a:pPr algn="l"/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23 Complete </a:t>
            </a:r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Genomes</a:t>
            </a:r>
          </a:p>
        </p:txBody>
      </p:sp>
      <p:sp>
        <p:nvSpPr>
          <p:cNvPr id="16387" name="Content Placeholder 66"/>
          <p:cNvSpPr>
            <a:spLocks noGrp="1"/>
          </p:cNvSpPr>
          <p:nvPr>
            <p:ph idx="1"/>
          </p:nvPr>
        </p:nvSpPr>
        <p:spPr>
          <a:xfrm>
            <a:off x="5029200" y="1371600"/>
            <a:ext cx="3238500" cy="4114800"/>
          </a:xfrm>
        </p:spPr>
        <p:txBody>
          <a:bodyPr/>
          <a:lstStyle/>
          <a:p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Crops</a:t>
            </a:r>
          </a:p>
          <a:p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Models</a:t>
            </a:r>
          </a:p>
          <a:p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Phylogenetic </a:t>
            </a:r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significance</a:t>
            </a:r>
          </a:p>
        </p:txBody>
      </p:sp>
      <p:pic>
        <p:nvPicPr>
          <p:cNvPr id="2" name="Picture 1" descr="Gramene_36_species_tre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48" y="1066800"/>
            <a:ext cx="3924252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2732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Title 1"/>
          <p:cNvSpPr>
            <a:spLocks noGrp="1"/>
          </p:cNvSpPr>
          <p:nvPr>
            <p:ph type="title"/>
          </p:nvPr>
        </p:nvSpPr>
        <p:spPr>
          <a:xfrm>
            <a:off x="685800" y="406400"/>
            <a:ext cx="7772400" cy="1143000"/>
          </a:xfrm>
        </p:spPr>
        <p:txBody>
          <a:bodyPr/>
          <a:lstStyle/>
          <a:p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Tree Viewer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050" y="1816100"/>
            <a:ext cx="1636713" cy="3695700"/>
          </a:xfrm>
          <a:prstGeom prst="rect">
            <a:avLst/>
          </a:prstGeom>
          <a:ln>
            <a:solidFill>
              <a:srgbClr val="0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2463" y="1808163"/>
            <a:ext cx="7043737" cy="3721100"/>
          </a:xfrm>
          <a:prstGeom prst="rect">
            <a:avLst/>
          </a:prstGeom>
          <a:ln>
            <a:solidFill>
              <a:srgbClr val="0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400" y="239713"/>
            <a:ext cx="1635125" cy="140493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18" name="Straight Arrow Connector 17"/>
          <p:cNvCxnSpPr/>
          <p:nvPr/>
        </p:nvCxnSpPr>
        <p:spPr>
          <a:xfrm flipH="1" flipV="1">
            <a:off x="4364038" y="3983038"/>
            <a:ext cx="153987" cy="214312"/>
          </a:xfrm>
          <a:prstGeom prst="straightConnector1">
            <a:avLst/>
          </a:prstGeom>
          <a:ln w="28575">
            <a:solidFill>
              <a:srgbClr val="000000"/>
            </a:solidFill>
            <a:tailEnd type="stealth" w="lg" len="lg"/>
          </a:ln>
          <a:effectLst>
            <a:outerShdw blurRad="40000" dist="32639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1493838" y="836613"/>
            <a:ext cx="153987" cy="214312"/>
          </a:xfrm>
          <a:prstGeom prst="straightConnector1">
            <a:avLst/>
          </a:prstGeom>
          <a:ln w="28575">
            <a:solidFill>
              <a:srgbClr val="000000"/>
            </a:solidFill>
            <a:tailEnd type="stealth" w="lg" len="lg"/>
          </a:ln>
          <a:effectLst>
            <a:outerShdw blurRad="40000" dist="32639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7388" y="1701800"/>
            <a:ext cx="6561137" cy="3832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Straight Arrow Connector 11"/>
          <p:cNvCxnSpPr/>
          <p:nvPr/>
        </p:nvCxnSpPr>
        <p:spPr>
          <a:xfrm flipH="1" flipV="1">
            <a:off x="3197225" y="5180013"/>
            <a:ext cx="153988" cy="214312"/>
          </a:xfrm>
          <a:prstGeom prst="straightConnector1">
            <a:avLst/>
          </a:prstGeom>
          <a:ln w="28575">
            <a:solidFill>
              <a:srgbClr val="000000"/>
            </a:solidFill>
            <a:tailEnd type="stealth" w="lg" len="lg"/>
          </a:ln>
          <a:effectLst>
            <a:outerShdw blurRad="40000" dist="32639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9763" y="1568450"/>
            <a:ext cx="7234237" cy="4227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4826" name="Group 26"/>
          <p:cNvGrpSpPr>
            <a:grpSpLocks/>
          </p:cNvGrpSpPr>
          <p:nvPr/>
        </p:nvGrpSpPr>
        <p:grpSpPr bwMode="auto">
          <a:xfrm>
            <a:off x="3452813" y="5699125"/>
            <a:ext cx="3043237" cy="715963"/>
            <a:chOff x="3452091" y="5992154"/>
            <a:chExt cx="3043352" cy="715574"/>
          </a:xfrm>
        </p:grpSpPr>
        <p:sp>
          <p:nvSpPr>
            <p:cNvPr id="23" name="Rectangle 22"/>
            <p:cNvSpPr/>
            <p:nvPr/>
          </p:nvSpPr>
          <p:spPr>
            <a:xfrm>
              <a:off x="3452091" y="6107979"/>
              <a:ext cx="184157" cy="184050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3452091" y="6444346"/>
              <a:ext cx="184157" cy="18563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4829" name="TextBox 24"/>
            <p:cNvSpPr txBox="1">
              <a:spLocks noChangeArrowheads="1"/>
            </p:cNvSpPr>
            <p:nvPr/>
          </p:nvSpPr>
          <p:spPr bwMode="auto">
            <a:xfrm>
              <a:off x="3636818" y="5992154"/>
              <a:ext cx="2858625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/>
                <a:t>Speciation node  = ortholog</a:t>
              </a:r>
            </a:p>
          </p:txBody>
        </p:sp>
        <p:sp>
          <p:nvSpPr>
            <p:cNvPr id="34830" name="TextBox 25"/>
            <p:cNvSpPr txBox="1">
              <a:spLocks noChangeArrowheads="1"/>
            </p:cNvSpPr>
            <p:nvPr/>
          </p:nvSpPr>
          <p:spPr bwMode="auto">
            <a:xfrm>
              <a:off x="3627478" y="6338396"/>
              <a:ext cx="2711875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/>
                <a:t>Duplication node = paralog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87293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Title 1"/>
          <p:cNvSpPr>
            <a:spLocks noGrp="1"/>
          </p:cNvSpPr>
          <p:nvPr>
            <p:ph type="title"/>
          </p:nvPr>
        </p:nvSpPr>
        <p:spPr>
          <a:xfrm>
            <a:off x="374650" y="1123950"/>
            <a:ext cx="3890963" cy="1144588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 err="1">
                <a:latin typeface="Verdana" charset="0"/>
                <a:ea typeface="ＭＳ Ｐゴシック" charset="0"/>
                <a:cs typeface="ＭＳ Ｐゴシック" charset="0"/>
              </a:rPr>
              <a:t>Newick</a:t>
            </a:r>
            <a:r>
              <a:rPr lang="en-US" dirty="0">
                <a:latin typeface="Verdana" charset="0"/>
                <a:ea typeface="ＭＳ Ｐゴシック" charset="0"/>
                <a:cs typeface="ＭＳ Ｐゴシック" charset="0"/>
              </a:rPr>
              <a:t> </a:t>
            </a:r>
            <a:r>
              <a:rPr lang="en-US" dirty="0" smtClean="0">
                <a:latin typeface="Verdana" charset="0"/>
                <a:ea typeface="ＭＳ Ｐゴシック" charset="0"/>
                <a:cs typeface="ＭＳ Ｐゴシック" charset="0"/>
              </a:rPr>
              <a:t>Tree </a:t>
            </a:r>
            <a:r>
              <a:rPr lang="en-US" dirty="0">
                <a:latin typeface="Verdana" charset="0"/>
                <a:ea typeface="ＭＳ Ｐゴシック" charset="0"/>
                <a:cs typeface="ＭＳ Ｐゴシック" charset="0"/>
              </a:rPr>
              <a:t>&amp; </a:t>
            </a:r>
            <a:r>
              <a:rPr lang="en-US" dirty="0" smtClean="0">
                <a:latin typeface="Verdana" charset="0"/>
                <a:ea typeface="ＭＳ Ｐゴシック" charset="0"/>
                <a:cs typeface="ＭＳ Ｐゴシック" charset="0"/>
              </a:rPr>
              <a:t>Alignment</a:t>
            </a:r>
            <a:endParaRPr lang="en-US" dirty="0">
              <a:latin typeface="Verdana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5842" name="Rectangle 1"/>
          <p:cNvSpPr>
            <a:spLocks noChangeArrowheads="1"/>
          </p:cNvSpPr>
          <p:nvPr/>
        </p:nvSpPr>
        <p:spPr bwMode="auto">
          <a:xfrm>
            <a:off x="4422775" y="390525"/>
            <a:ext cx="3957638" cy="29892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82296" tIns="41148" rIns="82296" bIns="41148">
            <a:spAutoFit/>
          </a:bodyPr>
          <a:lstStyle/>
          <a:p>
            <a:r>
              <a:rPr lang="en-US" sz="900">
                <a:latin typeface="Courier New" charset="0"/>
                <a:cs typeface="Courier New" charset="0"/>
              </a:rPr>
              <a:t>(((ENSCINP00000002474_Cint_:0.0000,</a:t>
            </a:r>
          </a:p>
          <a:p>
            <a:r>
              <a:rPr lang="en-US" sz="900">
                <a:latin typeface="Courier New" charset="0"/>
                <a:cs typeface="Courier New" charset="0"/>
              </a:rPr>
              <a:t>R10D12.12_Cele_:3.4477):0.7716,</a:t>
            </a:r>
          </a:p>
          <a:p>
            <a:r>
              <a:rPr lang="en-US" sz="900">
                <a:latin typeface="Courier New" charset="0"/>
                <a:cs typeface="Courier New" charset="0"/>
              </a:rPr>
              <a:t>FBpp0084782_Dmel_:0.8566):0.0000,</a:t>
            </a:r>
          </a:p>
          <a:p>
            <a:r>
              <a:rPr lang="en-US" sz="900">
                <a:latin typeface="Courier New" charset="0"/>
                <a:cs typeface="Courier New" charset="0"/>
              </a:rPr>
              <a:t>(((((BRADI3G43170.1_Bdis_:0.0615,</a:t>
            </a:r>
          </a:p>
          <a:p>
            <a:r>
              <a:rPr lang="en-US" sz="900">
                <a:latin typeface="Courier New" charset="0"/>
                <a:cs typeface="Courier New" charset="0"/>
              </a:rPr>
              <a:t>BRADI2G38000.1_Bdis_:0.1536):0.0214,</a:t>
            </a:r>
          </a:p>
          <a:p>
            <a:r>
              <a:rPr lang="en-US" sz="900">
                <a:latin typeface="Courier New" charset="0"/>
                <a:cs typeface="Courier New" charset="0"/>
              </a:rPr>
              <a:t>((LOC_Os02g26814.1_Osat_:0.0000,</a:t>
            </a:r>
          </a:p>
          <a:p>
            <a:r>
              <a:rPr lang="en-US" sz="900">
                <a:latin typeface="Courier New" charset="0"/>
                <a:cs typeface="Courier New" charset="0"/>
              </a:rPr>
              <a:t>BGIOSGA008178-PA_Oind_:0.0000):0.0000,</a:t>
            </a:r>
          </a:p>
          <a:p>
            <a:r>
              <a:rPr lang="en-US" sz="900">
                <a:latin typeface="Courier New" charset="0"/>
                <a:cs typeface="Courier New" charset="0"/>
              </a:rPr>
              <a:t>ORGLA02G0140900.1_Ogla_:0.0000):0.0938):0.0231,</a:t>
            </a:r>
          </a:p>
          <a:p>
            <a:r>
              <a:rPr lang="en-US" sz="900">
                <a:latin typeface="Courier New" charset="0"/>
                <a:cs typeface="Courier New" charset="0"/>
              </a:rPr>
              <a:t>(((GRMZM2G050705_P02_Zmay_:0.0099,</a:t>
            </a:r>
          </a:p>
          <a:p>
            <a:r>
              <a:rPr lang="en-US" sz="900">
                <a:latin typeface="Courier New" charset="0"/>
                <a:cs typeface="Courier New" charset="0"/>
              </a:rPr>
              <a:t>GRMZM2G124671_P01_Zmay_:0.0745):0.0043,</a:t>
            </a:r>
          </a:p>
          <a:p>
            <a:r>
              <a:rPr lang="en-US" sz="900">
                <a:latin typeface="Courier New" charset="0"/>
                <a:cs typeface="Courier New" charset="0"/>
              </a:rPr>
              <a:t>Sb08g016480.1_Sbic_:0.0348):0.0000,</a:t>
            </a:r>
          </a:p>
          <a:p>
            <a:r>
              <a:rPr lang="en-US" sz="900">
                <a:latin typeface="Courier New" charset="0"/>
                <a:cs typeface="Courier New" charset="0"/>
              </a:rPr>
              <a:t>(GRMZM2G022470_P01_Zmay_:0.0475,</a:t>
            </a:r>
          </a:p>
          <a:p>
            <a:r>
              <a:rPr lang="en-US" sz="900">
                <a:latin typeface="Courier New" charset="0"/>
                <a:cs typeface="Courier New" charset="0"/>
              </a:rPr>
              <a:t>Sb04g017490.1_Sbic_:0.1037):0.0000):0.0917):0.1118,</a:t>
            </a:r>
          </a:p>
          <a:p>
            <a:r>
              <a:rPr lang="en-US" sz="900">
                <a:latin typeface="Courier New" charset="0"/>
                <a:cs typeface="Courier New" charset="0"/>
              </a:rPr>
              <a:t>(((POPTR_0005s03870.1_Ptri_:0.0420,</a:t>
            </a:r>
          </a:p>
          <a:p>
            <a:r>
              <a:rPr lang="en-US" sz="900">
                <a:latin typeface="Courier New" charset="0"/>
                <a:cs typeface="Courier New" charset="0"/>
              </a:rPr>
              <a:t>POPTR_0013s02650.1_Ptri_:0.0427):0.0918,</a:t>
            </a:r>
          </a:p>
          <a:p>
            <a:r>
              <a:rPr lang="en-US" sz="900">
                <a:latin typeface="Courier New" charset="0"/>
                <a:cs typeface="Courier New" charset="0"/>
              </a:rPr>
              <a:t>(GSVIVT01006266001_Vvin_:0.0342,</a:t>
            </a:r>
          </a:p>
          <a:p>
            <a:r>
              <a:rPr lang="en-US" sz="900">
                <a:latin typeface="Courier New" charset="0"/>
                <a:cs typeface="Courier New" charset="0"/>
              </a:rPr>
              <a:t>GSVIVT01000019001_Vvin_:0.0817):0.1210):0.0363,</a:t>
            </a:r>
          </a:p>
          <a:p>
            <a:r>
              <a:rPr lang="en-US" sz="900">
                <a:latin typeface="Courier New" charset="0"/>
                <a:cs typeface="Courier New" charset="0"/>
              </a:rPr>
              <a:t>((scaffold_702792.1_Alyr_:0.0043,</a:t>
            </a:r>
          </a:p>
          <a:p>
            <a:r>
              <a:rPr lang="en-US" sz="900">
                <a:latin typeface="Courier New" charset="0"/>
                <a:cs typeface="Courier New" charset="0"/>
              </a:rPr>
              <a:t>scaffold_603852.1_Alyr_:0.0632):0.0277,</a:t>
            </a:r>
          </a:p>
          <a:p>
            <a:r>
              <a:rPr lang="en-US" sz="900">
                <a:latin typeface="Courier New" charset="0"/>
                <a:cs typeface="Courier New" charset="0"/>
              </a:rPr>
              <a:t>AT4G16710.1_Atha_:0.0204):0.2813):0.1261):0.5081,</a:t>
            </a:r>
          </a:p>
          <a:p>
            <a:r>
              <a:rPr lang="en-US" sz="900">
                <a:latin typeface="Courier New" charset="0"/>
                <a:cs typeface="Courier New" charset="0"/>
              </a:rPr>
              <a:t>E_GW1.232.43.1_Ppat_:0.3698):0.3605):0.0000;</a:t>
            </a:r>
          </a:p>
        </p:txBody>
      </p:sp>
      <p:sp>
        <p:nvSpPr>
          <p:cNvPr id="35843" name="Rectangle 2"/>
          <p:cNvSpPr>
            <a:spLocks noChangeArrowheads="1"/>
          </p:cNvSpPr>
          <p:nvPr/>
        </p:nvSpPr>
        <p:spPr bwMode="auto">
          <a:xfrm>
            <a:off x="539750" y="3536950"/>
            <a:ext cx="4741863" cy="24098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82296" tIns="41148" rIns="82296" bIns="41148">
            <a:spAutoFit/>
          </a:bodyPr>
          <a:lstStyle/>
          <a:p>
            <a:r>
              <a:rPr lang="en-US" sz="700">
                <a:latin typeface="Monaco" charset="0"/>
                <a:cs typeface="Monaco" charset="0"/>
              </a:rPr>
              <a:t>ORGLA02G0140900.1_Ogla_     VFVTVGTTCF DALVKAVDSP QVKEALLEKG YTDLIIQMGR GTY------- </a:t>
            </a:r>
          </a:p>
          <a:p>
            <a:r>
              <a:rPr lang="en-US" sz="700">
                <a:latin typeface="Monaco" charset="0"/>
                <a:cs typeface="Monaco" charset="0"/>
              </a:rPr>
              <a:t>BRADI2G38000.1_Bdis_        VFVTVGTTCF DALVKAVDSE EVKQALLRKG YTDLLIQMGR GTY------- </a:t>
            </a:r>
          </a:p>
          <a:p>
            <a:r>
              <a:rPr lang="en-US" sz="700">
                <a:latin typeface="Monaco" charset="0"/>
                <a:cs typeface="Monaco" charset="0"/>
              </a:rPr>
              <a:t>GRMZM2G050705_P02_Zmay_     VFVTVGTTCF DALVMAVDSP EVKKALLQKG YSNLLIQMGR GTY------- </a:t>
            </a:r>
          </a:p>
          <a:p>
            <a:r>
              <a:rPr lang="en-US" sz="700">
                <a:latin typeface="Monaco" charset="0"/>
                <a:cs typeface="Monaco" charset="0"/>
              </a:rPr>
              <a:t>POPTR_0005s03870.1_Ptri_    VFVTVGTTLF DALVRTVDTK EVKQELLRNG YTHLIIQMGR GSY------- </a:t>
            </a:r>
          </a:p>
          <a:p>
            <a:r>
              <a:rPr lang="en-US" sz="700">
                <a:latin typeface="Monaco" charset="0"/>
                <a:cs typeface="Monaco" charset="0"/>
              </a:rPr>
              <a:t>GRMZM2G022470_P01_Zmay_     VFVTVGTTCF DALVMAVDSP EVKKTLLQKG YSNLLIQMGR GTY------- </a:t>
            </a:r>
          </a:p>
          <a:p>
            <a:r>
              <a:rPr lang="en-US" sz="700">
                <a:latin typeface="Monaco" charset="0"/>
                <a:cs typeface="Monaco" charset="0"/>
              </a:rPr>
              <a:t>BRADI3G43170.1_Bdis_        VFVTVGTTCF DALVKKVDSP QVKEALWQKG YTDLFIQMGR GTY------- </a:t>
            </a:r>
          </a:p>
          <a:p>
            <a:r>
              <a:rPr lang="en-US" sz="700">
                <a:latin typeface="Monaco" charset="0"/>
                <a:cs typeface="Monaco" charset="0"/>
              </a:rPr>
              <a:t>GSVIVT01006266001_Vvin_     VFVTVGTTCF DALVKAVDTQ EFKKELSARG YTHLLIQMGR GSY------- </a:t>
            </a:r>
          </a:p>
          <a:p>
            <a:r>
              <a:rPr lang="en-US" sz="700">
                <a:latin typeface="Monaco" charset="0"/>
                <a:cs typeface="Monaco" charset="0"/>
              </a:rPr>
              <a:t>Sb08g016480.1_Sbic_         ---------- ----MAVDSP EVKMALLQKG YSNLLIQMGR GTY------- </a:t>
            </a:r>
          </a:p>
          <a:p>
            <a:r>
              <a:rPr lang="en-US" sz="700">
                <a:latin typeface="Monaco" charset="0"/>
                <a:cs typeface="Monaco" charset="0"/>
              </a:rPr>
              <a:t>GRMZM2G124671_P01_Zmay_     VFVTVGTTCF DALVMAVDSP EVKKALLQKG YSNLLIQMGR GTY------- </a:t>
            </a:r>
          </a:p>
          <a:p>
            <a:r>
              <a:rPr lang="en-US" sz="700">
                <a:latin typeface="Monaco" charset="0"/>
                <a:cs typeface="Monaco" charset="0"/>
              </a:rPr>
              <a:t>Sb04g017490.1_Sbic_         ---------- ----MAVASP EVKKALLQKG YSNLVIQMGR GTY------- </a:t>
            </a:r>
          </a:p>
          <a:p>
            <a:r>
              <a:rPr lang="en-US" sz="700">
                <a:latin typeface="Monaco" charset="0"/>
                <a:cs typeface="Monaco" charset="0"/>
              </a:rPr>
              <a:t>BGIOSGA008178-PA_Oind_      ---------- ---------- ---------- ---------- ---------- </a:t>
            </a:r>
          </a:p>
          <a:p>
            <a:r>
              <a:rPr lang="en-US" sz="700">
                <a:latin typeface="Monaco" charset="0"/>
                <a:cs typeface="Monaco" charset="0"/>
              </a:rPr>
              <a:t>E_GW1.232.43.1_Ppat_        VLVTVGTTLF DALVREASSQ PCRQVLADFG YSSLVIQRGK GSF------- </a:t>
            </a:r>
          </a:p>
          <a:p>
            <a:r>
              <a:rPr lang="en-US" sz="700">
                <a:latin typeface="Monaco" charset="0"/>
                <a:cs typeface="Monaco" charset="0"/>
              </a:rPr>
              <a:t>scaffold_702792.1_Alyr_     VFVTVGTTSF DALVKAVVSE DVKDELQKRG FTHLLIQMGR GIF------- </a:t>
            </a:r>
          </a:p>
          <a:p>
            <a:r>
              <a:rPr lang="en-US" sz="700">
                <a:latin typeface="Monaco" charset="0"/>
                <a:cs typeface="Monaco" charset="0"/>
              </a:rPr>
              <a:t>R10D12.12_Cele_             ---------- ---------- ---------- ---------- ---NQDVIDR </a:t>
            </a:r>
          </a:p>
          <a:p>
            <a:r>
              <a:rPr lang="en-US" sz="700">
                <a:latin typeface="Monaco" charset="0"/>
                <a:cs typeface="Monaco" charset="0"/>
              </a:rPr>
              <a:t>ENSCINP00000002474_Cint_    IFVTVGTTSF DELTETITSK PVQKVLQSQG YDKVTIQYGR GKH------- </a:t>
            </a:r>
          </a:p>
          <a:p>
            <a:r>
              <a:rPr lang="en-US" sz="700">
                <a:latin typeface="Monaco" charset="0"/>
                <a:cs typeface="Monaco" charset="0"/>
              </a:rPr>
              <a:t>scaffold_603852.1_Alyr_     VFVTVGTTSF DALVKAVVSE DVKDELQKRG FTHLLIQMGR GNF------- </a:t>
            </a:r>
          </a:p>
          <a:p>
            <a:r>
              <a:rPr lang="en-US" sz="700">
                <a:latin typeface="Monaco" charset="0"/>
                <a:cs typeface="Monaco" charset="0"/>
              </a:rPr>
              <a:t>AT4G16710.1_Atha_           VFVTVGTTSF DALVKAVVSQ NVKDELQKRG FTHLLIQMGR GIF------- </a:t>
            </a:r>
          </a:p>
          <a:p>
            <a:r>
              <a:rPr lang="en-US" sz="700">
                <a:latin typeface="Monaco" charset="0"/>
                <a:cs typeface="Monaco" charset="0"/>
              </a:rPr>
              <a:t>LOC_Os02g26814.1_Osat_      VFVTVGTTCF DALVKAVDSP QVKEALLEKG YTDLIIQMGR GTY------- </a:t>
            </a:r>
          </a:p>
          <a:p>
            <a:r>
              <a:rPr lang="en-US" sz="700">
                <a:latin typeface="Monaco" charset="0"/>
                <a:cs typeface="Monaco" charset="0"/>
              </a:rPr>
              <a:t>GSVIVT01000019001_Vvin_     VFVTVGTTCF DALVKAVDTH EFKRELFARG YTHLLIQMGR GSY------- </a:t>
            </a:r>
          </a:p>
          <a:p>
            <a:r>
              <a:rPr lang="en-US" sz="700">
                <a:latin typeface="Monaco" charset="0"/>
                <a:cs typeface="Monaco" charset="0"/>
              </a:rPr>
              <a:t>FBpp0084782_Dmel_           VYITVGTTKF DALISTASTE PALKALQNRK CTKLVIQHGN SQP------- </a:t>
            </a:r>
          </a:p>
          <a:p>
            <a:r>
              <a:rPr lang="en-US" sz="700">
                <a:latin typeface="Monaco" charset="0"/>
                <a:cs typeface="Monaco" charset="0"/>
              </a:rPr>
              <a:t>POPTR_0013s02650.1_Ptri_    VFVTVGTTLF DALVRTVDTK EVKQELLRKG YTDLVIQMGR GSY------- </a:t>
            </a:r>
          </a:p>
        </p:txBody>
      </p:sp>
    </p:spTree>
    <p:extLst>
      <p:ext uri="{BB962C8B-B14F-4D97-AF65-F5344CB8AC3E}">
        <p14:creationId xmlns:p14="http://schemas.microsoft.com/office/powerpoint/2010/main" val="20465433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Title 1"/>
          <p:cNvSpPr>
            <a:spLocks noGrp="1"/>
          </p:cNvSpPr>
          <p:nvPr>
            <p:ph type="title"/>
          </p:nvPr>
        </p:nvSpPr>
        <p:spPr>
          <a:xfrm>
            <a:off x="685800" y="415925"/>
            <a:ext cx="7772400" cy="636588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>
                <a:latin typeface="Verdana" charset="0"/>
                <a:ea typeface="ＭＳ Ｐゴシック" charset="0"/>
                <a:cs typeface="ＭＳ Ｐゴシック" charset="0"/>
              </a:rPr>
              <a:t>Orthologs &amp; </a:t>
            </a:r>
            <a:r>
              <a:rPr lang="en-US" dirty="0" err="1">
                <a:latin typeface="Verdana" charset="0"/>
                <a:ea typeface="ＭＳ Ｐゴシック" charset="0"/>
                <a:cs typeface="ＭＳ Ｐゴシック" charset="0"/>
              </a:rPr>
              <a:t>Paralogs</a:t>
            </a:r>
            <a:endParaRPr lang="en-US" dirty="0">
              <a:latin typeface="Verdana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35844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738" y="1193800"/>
            <a:ext cx="6986587" cy="314483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845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838" y="4494213"/>
            <a:ext cx="7065962" cy="173513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8367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Title 1"/>
          <p:cNvSpPr>
            <a:spLocks noGrp="1"/>
          </p:cNvSpPr>
          <p:nvPr>
            <p:ph type="title"/>
          </p:nvPr>
        </p:nvSpPr>
        <p:spPr>
          <a:xfrm>
            <a:off x="685800" y="534988"/>
            <a:ext cx="7772400" cy="627062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>
                <a:latin typeface="Verdana" charset="0"/>
                <a:ea typeface="ＭＳ Ｐゴシック" charset="0"/>
                <a:cs typeface="ＭＳ Ｐゴシック" charset="0"/>
              </a:rPr>
              <a:t>Gene-Centered Synteny Build</a:t>
            </a:r>
          </a:p>
        </p:txBody>
      </p:sp>
      <p:graphicFrame>
        <p:nvGraphicFramePr>
          <p:cNvPr id="24" name="Content Placeholder 23"/>
          <p:cNvGraphicFramePr>
            <a:graphicFrameLocks noGrp="1"/>
          </p:cNvGraphicFramePr>
          <p:nvPr>
            <p:ph idx="1"/>
          </p:nvPr>
        </p:nvGraphicFramePr>
        <p:xfrm>
          <a:off x="896938" y="3938588"/>
          <a:ext cx="7107238" cy="1947864"/>
        </p:xfrm>
        <a:graphic>
          <a:graphicData uri="http://schemas.openxmlformats.org/drawingml/2006/table">
            <a:tbl>
              <a:tblPr/>
              <a:tblGrid>
                <a:gridCol w="2438466"/>
                <a:gridCol w="550142"/>
                <a:gridCol w="550142"/>
                <a:gridCol w="520404"/>
                <a:gridCol w="728566"/>
                <a:gridCol w="728566"/>
                <a:gridCol w="550142"/>
                <a:gridCol w="505536"/>
                <a:gridCol w="535274"/>
              </a:tblGrid>
              <a:tr h="24348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i="1" u="none" strike="noStrike" dirty="0" err="1">
                          <a:latin typeface="Verdana"/>
                        </a:rPr>
                        <a:t>Oryza</a:t>
                      </a:r>
                      <a:r>
                        <a:rPr lang="en-US" sz="1200" b="1" i="1" u="none" strike="noStrike" dirty="0">
                          <a:latin typeface="Verdana"/>
                        </a:rPr>
                        <a:t> sativa Japonica</a:t>
                      </a:r>
                    </a:p>
                  </a:txBody>
                  <a:tcPr marL="11429" marR="11429" marT="114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1" u="none" strike="noStrike" dirty="0" err="1">
                          <a:latin typeface="Verdana"/>
                        </a:rPr>
                        <a:t>O.jap</a:t>
                      </a:r>
                      <a:endParaRPr lang="en-US" sz="1200" b="1" i="1" u="none" strike="noStrike" dirty="0">
                        <a:latin typeface="Verdana"/>
                      </a:endParaRPr>
                    </a:p>
                  </a:txBody>
                  <a:tcPr marL="11429" marR="11429" marT="114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latin typeface="Verdana"/>
                      </a:endParaRPr>
                    </a:p>
                  </a:txBody>
                  <a:tcPr marL="11429" marR="11429" marT="114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latin typeface="Verdana"/>
                      </a:endParaRPr>
                    </a:p>
                  </a:txBody>
                  <a:tcPr marL="11429" marR="11429" marT="114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latin typeface="Verdana"/>
                      </a:endParaRPr>
                    </a:p>
                  </a:txBody>
                  <a:tcPr marL="11429" marR="11429" marT="114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latin typeface="Verdana"/>
                      </a:endParaRPr>
                    </a:p>
                  </a:txBody>
                  <a:tcPr marL="11429" marR="11429" marT="114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latin typeface="Verdana"/>
                      </a:endParaRPr>
                    </a:p>
                  </a:txBody>
                  <a:tcPr marL="11429" marR="11429" marT="114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latin typeface="Verdana"/>
                      </a:endParaRPr>
                    </a:p>
                  </a:txBody>
                  <a:tcPr marL="11429" marR="11429" marT="114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latin typeface="Verdana"/>
                      </a:endParaRPr>
                    </a:p>
                  </a:txBody>
                  <a:tcPr marL="11429" marR="11429" marT="114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4348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i="1" u="none" strike="noStrike" dirty="0" err="1">
                          <a:latin typeface="Verdana"/>
                        </a:rPr>
                        <a:t>Brachypodium</a:t>
                      </a:r>
                      <a:r>
                        <a:rPr lang="en-US" sz="1200" b="1" i="1" u="none" strike="noStrike" dirty="0">
                          <a:latin typeface="Verdana"/>
                        </a:rPr>
                        <a:t> </a:t>
                      </a:r>
                      <a:r>
                        <a:rPr lang="en-US" sz="1200" b="1" i="1" u="none" strike="noStrike" dirty="0" err="1">
                          <a:latin typeface="Verdana"/>
                        </a:rPr>
                        <a:t>distachyon</a:t>
                      </a:r>
                      <a:endParaRPr lang="en-US" sz="1200" b="1" i="1" u="none" strike="noStrike" dirty="0">
                        <a:latin typeface="Verdana"/>
                      </a:endParaRPr>
                    </a:p>
                  </a:txBody>
                  <a:tcPr marL="11429" marR="11429" marT="114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latin typeface="Verdana"/>
                        </a:rPr>
                        <a:t>YES</a:t>
                      </a:r>
                    </a:p>
                  </a:txBody>
                  <a:tcPr marL="11429" marR="11429" marT="114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1" u="none" strike="noStrike">
                          <a:latin typeface="Verdana"/>
                        </a:rPr>
                        <a:t>B.dis</a:t>
                      </a:r>
                    </a:p>
                  </a:txBody>
                  <a:tcPr marL="11429" marR="11429" marT="114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latin typeface="Verdana"/>
                      </a:endParaRPr>
                    </a:p>
                  </a:txBody>
                  <a:tcPr marL="11429" marR="11429" marT="114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latin typeface="Verdana"/>
                      </a:endParaRPr>
                    </a:p>
                  </a:txBody>
                  <a:tcPr marL="11429" marR="11429" marT="114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latin typeface="Verdana"/>
                      </a:endParaRPr>
                    </a:p>
                  </a:txBody>
                  <a:tcPr marL="11429" marR="11429" marT="114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latin typeface="Verdana"/>
                      </a:endParaRPr>
                    </a:p>
                  </a:txBody>
                  <a:tcPr marL="11429" marR="11429" marT="114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latin typeface="Verdana"/>
                      </a:endParaRPr>
                    </a:p>
                  </a:txBody>
                  <a:tcPr marL="11429" marR="11429" marT="114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latin typeface="Verdana"/>
                      </a:endParaRPr>
                    </a:p>
                  </a:txBody>
                  <a:tcPr marL="11429" marR="11429" marT="114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4348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i="1" u="none" strike="noStrike" dirty="0">
                          <a:latin typeface="Verdana"/>
                        </a:rPr>
                        <a:t>Sorghum bicolor</a:t>
                      </a:r>
                    </a:p>
                  </a:txBody>
                  <a:tcPr marL="11429" marR="11429" marT="114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C1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latin typeface="Verdana"/>
                        </a:rPr>
                        <a:t>YES</a:t>
                      </a:r>
                    </a:p>
                  </a:txBody>
                  <a:tcPr marL="11429" marR="11429" marT="114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C1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latin typeface="Verdana"/>
                        </a:rPr>
                        <a:t>YES</a:t>
                      </a:r>
                    </a:p>
                  </a:txBody>
                  <a:tcPr marL="11429" marR="11429" marT="114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C1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1" u="none" strike="noStrike" dirty="0" err="1">
                          <a:latin typeface="Verdana"/>
                        </a:rPr>
                        <a:t>S.bic</a:t>
                      </a:r>
                      <a:endParaRPr lang="en-US" sz="1200" b="1" i="1" u="none" strike="noStrike" dirty="0">
                        <a:latin typeface="Verdana"/>
                      </a:endParaRPr>
                    </a:p>
                  </a:txBody>
                  <a:tcPr marL="11429" marR="11429" marT="114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C1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latin typeface="Verdana"/>
                      </a:endParaRPr>
                    </a:p>
                  </a:txBody>
                  <a:tcPr marL="11429" marR="11429" marT="114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latin typeface="Verdana"/>
                      </a:endParaRPr>
                    </a:p>
                  </a:txBody>
                  <a:tcPr marL="11429" marR="11429" marT="114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latin typeface="Verdana"/>
                      </a:endParaRPr>
                    </a:p>
                  </a:txBody>
                  <a:tcPr marL="11429" marR="11429" marT="114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latin typeface="Verdana"/>
                      </a:endParaRPr>
                    </a:p>
                  </a:txBody>
                  <a:tcPr marL="11429" marR="11429" marT="114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latin typeface="Verdana"/>
                      </a:endParaRPr>
                    </a:p>
                  </a:txBody>
                  <a:tcPr marL="11429" marR="11429" marT="114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4348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i="1" u="none" strike="noStrike" dirty="0" err="1" smtClean="0">
                          <a:latin typeface="Verdana"/>
                        </a:rPr>
                        <a:t>Zea</a:t>
                      </a:r>
                      <a:r>
                        <a:rPr lang="en-US" sz="1200" b="1" i="1" u="none" strike="noStrike" baseline="0" dirty="0" smtClean="0">
                          <a:latin typeface="Verdana"/>
                        </a:rPr>
                        <a:t> mays</a:t>
                      </a:r>
                      <a:endParaRPr lang="en-US" sz="1200" b="1" i="1" u="none" strike="noStrike" dirty="0">
                        <a:latin typeface="Verdana"/>
                      </a:endParaRPr>
                    </a:p>
                  </a:txBody>
                  <a:tcPr marL="11429" marR="11429" marT="114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latin typeface="Verdana"/>
                        </a:rPr>
                        <a:t>YES</a:t>
                      </a:r>
                      <a:endParaRPr lang="en-US" sz="1200" b="0" i="0" u="none" strike="noStrike" dirty="0">
                        <a:latin typeface="Verdana"/>
                      </a:endParaRPr>
                    </a:p>
                  </a:txBody>
                  <a:tcPr marL="11429" marR="11429" marT="114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latin typeface="Verdana"/>
                        </a:rPr>
                        <a:t>-</a:t>
                      </a:r>
                      <a:endParaRPr lang="en-US" sz="1200" b="0" i="0" u="none" strike="noStrike" dirty="0">
                        <a:latin typeface="Verdana"/>
                      </a:endParaRPr>
                    </a:p>
                  </a:txBody>
                  <a:tcPr marL="11429" marR="11429" marT="114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latin typeface="Verdana"/>
                        </a:rPr>
                        <a:t>YES</a:t>
                      </a:r>
                      <a:endParaRPr lang="en-US" sz="1200" b="0" i="0" u="none" strike="noStrike" dirty="0">
                        <a:latin typeface="Verdana"/>
                      </a:endParaRPr>
                    </a:p>
                  </a:txBody>
                  <a:tcPr marL="11429" marR="11429" marT="114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1" u="none" strike="noStrike" dirty="0" err="1" smtClean="0">
                          <a:latin typeface="Verdana"/>
                        </a:rPr>
                        <a:t>Z.mays</a:t>
                      </a:r>
                      <a:endParaRPr lang="en-US" sz="1200" b="1" i="1" u="none" strike="noStrike" dirty="0" smtClean="0">
                        <a:latin typeface="Verdana"/>
                      </a:endParaRPr>
                    </a:p>
                  </a:txBody>
                  <a:tcPr marL="11429" marR="11429" marT="114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1" i="1" u="none" strike="noStrike" dirty="0">
                        <a:latin typeface="Verdana"/>
                      </a:endParaRPr>
                    </a:p>
                  </a:txBody>
                  <a:tcPr marL="11429" marR="11429" marT="114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latin typeface="Verdana"/>
                      </a:endParaRPr>
                    </a:p>
                  </a:txBody>
                  <a:tcPr marL="11429" marR="11429" marT="114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latin typeface="Verdana"/>
                      </a:endParaRPr>
                    </a:p>
                  </a:txBody>
                  <a:tcPr marL="11429" marR="11429" marT="114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latin typeface="Verdana"/>
                      </a:endParaRPr>
                    </a:p>
                  </a:txBody>
                  <a:tcPr marL="11429" marR="11429" marT="114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4348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i="1" u="none" strike="noStrike" dirty="0">
                          <a:latin typeface="Verdana"/>
                        </a:rPr>
                        <a:t>Arabidopsis thaliana</a:t>
                      </a:r>
                    </a:p>
                  </a:txBody>
                  <a:tcPr marL="11429" marR="11429" marT="114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C1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latin typeface="Verdana"/>
                        </a:rPr>
                        <a:t>-</a:t>
                      </a:r>
                    </a:p>
                  </a:txBody>
                  <a:tcPr marL="11429" marR="11429" marT="114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C1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latin typeface="Verdana"/>
                        </a:rPr>
                        <a:t>-</a:t>
                      </a:r>
                    </a:p>
                  </a:txBody>
                  <a:tcPr marL="11429" marR="11429" marT="114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C1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latin typeface="Verdana"/>
                        </a:rPr>
                        <a:t>-</a:t>
                      </a:r>
                    </a:p>
                  </a:txBody>
                  <a:tcPr marL="11429" marR="11429" marT="114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C1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latin typeface="Verdana"/>
                        </a:rPr>
                        <a:t>-</a:t>
                      </a:r>
                      <a:endParaRPr lang="en-US" sz="1200" b="0" i="0" u="none" strike="noStrike" dirty="0">
                        <a:latin typeface="Verdana"/>
                      </a:endParaRPr>
                    </a:p>
                  </a:txBody>
                  <a:tcPr marL="11429" marR="11429" marT="114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C1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1" u="none" strike="noStrike" dirty="0" err="1">
                          <a:latin typeface="Verdana"/>
                        </a:rPr>
                        <a:t>A.tha</a:t>
                      </a:r>
                      <a:endParaRPr lang="en-US" sz="1200" b="1" i="1" u="none" strike="noStrike" dirty="0">
                        <a:latin typeface="Verdana"/>
                      </a:endParaRPr>
                    </a:p>
                  </a:txBody>
                  <a:tcPr marL="11429" marR="11429" marT="114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C1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latin typeface="Verdana"/>
                      </a:endParaRPr>
                    </a:p>
                  </a:txBody>
                  <a:tcPr marL="11429" marR="11429" marT="114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latin typeface="Verdana"/>
                      </a:endParaRPr>
                    </a:p>
                  </a:txBody>
                  <a:tcPr marL="11429" marR="11429" marT="114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latin typeface="Verdana"/>
                      </a:endParaRPr>
                    </a:p>
                  </a:txBody>
                  <a:tcPr marL="11429" marR="11429" marT="114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4348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i="1" u="none" strike="noStrike" dirty="0">
                          <a:latin typeface="Verdana"/>
                        </a:rPr>
                        <a:t>Arabidopsis </a:t>
                      </a:r>
                      <a:r>
                        <a:rPr lang="en-US" sz="1200" b="1" i="1" u="none" strike="noStrike" dirty="0" err="1">
                          <a:latin typeface="Verdana"/>
                        </a:rPr>
                        <a:t>lyrata</a:t>
                      </a:r>
                      <a:endParaRPr lang="en-US" sz="1200" b="1" i="1" u="none" strike="noStrike" dirty="0">
                        <a:latin typeface="Verdana"/>
                      </a:endParaRPr>
                    </a:p>
                  </a:txBody>
                  <a:tcPr marL="11429" marR="11429" marT="114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latin typeface="Verdana"/>
                        </a:rPr>
                        <a:t>-</a:t>
                      </a:r>
                    </a:p>
                  </a:txBody>
                  <a:tcPr marL="11429" marR="11429" marT="114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latin typeface="Verdana"/>
                        </a:rPr>
                        <a:t>-</a:t>
                      </a:r>
                    </a:p>
                  </a:txBody>
                  <a:tcPr marL="11429" marR="11429" marT="114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latin typeface="Verdana"/>
                        </a:rPr>
                        <a:t>-</a:t>
                      </a:r>
                    </a:p>
                  </a:txBody>
                  <a:tcPr marL="11429" marR="11429" marT="114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latin typeface="Verdana"/>
                        </a:rPr>
                        <a:t>-</a:t>
                      </a:r>
                      <a:endParaRPr lang="en-US" sz="1200" b="0" i="0" u="none" strike="noStrike" dirty="0">
                        <a:latin typeface="Verdana"/>
                      </a:endParaRPr>
                    </a:p>
                  </a:txBody>
                  <a:tcPr marL="11429" marR="11429" marT="114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latin typeface="Verdana"/>
                        </a:rPr>
                        <a:t>YES</a:t>
                      </a:r>
                    </a:p>
                  </a:txBody>
                  <a:tcPr marL="11429" marR="11429" marT="114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1" u="none" strike="noStrike">
                          <a:latin typeface="Verdana"/>
                        </a:rPr>
                        <a:t>A.lyr</a:t>
                      </a:r>
                    </a:p>
                  </a:txBody>
                  <a:tcPr marL="11429" marR="11429" marT="114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latin typeface="Verdana"/>
                      </a:endParaRPr>
                    </a:p>
                  </a:txBody>
                  <a:tcPr marL="11429" marR="11429" marT="114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latin typeface="Verdana"/>
                      </a:endParaRPr>
                    </a:p>
                  </a:txBody>
                  <a:tcPr marL="11429" marR="11429" marT="114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4348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i="1" u="none" strike="noStrike" dirty="0" err="1">
                          <a:latin typeface="Verdana"/>
                        </a:rPr>
                        <a:t>Vitis</a:t>
                      </a:r>
                      <a:r>
                        <a:rPr lang="en-US" sz="1200" b="1" i="1" u="none" strike="noStrike" dirty="0">
                          <a:latin typeface="Verdana"/>
                        </a:rPr>
                        <a:t> </a:t>
                      </a:r>
                      <a:r>
                        <a:rPr lang="en-US" sz="1200" b="1" i="1" u="none" strike="noStrike" dirty="0" err="1">
                          <a:latin typeface="Verdana"/>
                        </a:rPr>
                        <a:t>vinifera</a:t>
                      </a:r>
                      <a:endParaRPr lang="en-US" sz="1200" b="1" i="1" u="none" strike="noStrike" dirty="0">
                        <a:latin typeface="Verdana"/>
                      </a:endParaRPr>
                    </a:p>
                  </a:txBody>
                  <a:tcPr marL="11429" marR="11429" marT="114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C1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latin typeface="Verdana"/>
                        </a:rPr>
                        <a:t>-</a:t>
                      </a:r>
                    </a:p>
                  </a:txBody>
                  <a:tcPr marL="11429" marR="11429" marT="114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C1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latin typeface="Verdana"/>
                        </a:rPr>
                        <a:t>-</a:t>
                      </a:r>
                    </a:p>
                  </a:txBody>
                  <a:tcPr marL="11429" marR="11429" marT="114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C1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latin typeface="Verdana"/>
                        </a:rPr>
                        <a:t>-</a:t>
                      </a:r>
                    </a:p>
                  </a:txBody>
                  <a:tcPr marL="11429" marR="11429" marT="114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C1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latin typeface="Verdana"/>
                        </a:rPr>
                        <a:t>-</a:t>
                      </a:r>
                      <a:endParaRPr lang="en-US" sz="1200" b="0" i="0" u="none" strike="noStrike" dirty="0">
                        <a:latin typeface="Verdana"/>
                      </a:endParaRPr>
                    </a:p>
                  </a:txBody>
                  <a:tcPr marL="11429" marR="11429" marT="114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C1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latin typeface="Verdana"/>
                        </a:rPr>
                        <a:t>YES</a:t>
                      </a:r>
                    </a:p>
                  </a:txBody>
                  <a:tcPr marL="11429" marR="11429" marT="114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C1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latin typeface="Verdana"/>
                        </a:rPr>
                        <a:t>YES</a:t>
                      </a:r>
                    </a:p>
                  </a:txBody>
                  <a:tcPr marL="11429" marR="11429" marT="114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C1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1" u="none" strike="noStrike" dirty="0" err="1">
                          <a:latin typeface="Verdana"/>
                        </a:rPr>
                        <a:t>V.vin</a:t>
                      </a:r>
                      <a:endParaRPr lang="en-US" sz="1200" b="1" i="1" u="none" strike="noStrike" dirty="0">
                        <a:latin typeface="Verdana"/>
                      </a:endParaRPr>
                    </a:p>
                  </a:txBody>
                  <a:tcPr marL="11429" marR="11429" marT="114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C1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latin typeface="Verdana"/>
                      </a:endParaRPr>
                    </a:p>
                  </a:txBody>
                  <a:tcPr marL="11429" marR="11429" marT="114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4348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i="1" u="none" strike="noStrike">
                          <a:latin typeface="Verdana"/>
                        </a:rPr>
                        <a:t>Poplar trichocarpa</a:t>
                      </a:r>
                    </a:p>
                  </a:txBody>
                  <a:tcPr marL="11429" marR="11429" marT="114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latin typeface="Verdana"/>
                        </a:rPr>
                        <a:t>-</a:t>
                      </a:r>
                    </a:p>
                  </a:txBody>
                  <a:tcPr marL="11429" marR="11429" marT="114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latin typeface="Verdana"/>
                        </a:rPr>
                        <a:t>-</a:t>
                      </a:r>
                    </a:p>
                  </a:txBody>
                  <a:tcPr marL="11429" marR="11429" marT="114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latin typeface="Verdana"/>
                        </a:rPr>
                        <a:t>-</a:t>
                      </a:r>
                    </a:p>
                  </a:txBody>
                  <a:tcPr marL="11429" marR="11429" marT="114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latin typeface="Verdana"/>
                        </a:rPr>
                        <a:t>-</a:t>
                      </a:r>
                      <a:endParaRPr lang="en-US" sz="1200" b="0" i="0" u="none" strike="noStrike" dirty="0">
                        <a:latin typeface="Verdana"/>
                      </a:endParaRPr>
                    </a:p>
                  </a:txBody>
                  <a:tcPr marL="11429" marR="11429" marT="114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latin typeface="Verdana"/>
                        </a:rPr>
                        <a:t>YES</a:t>
                      </a:r>
                    </a:p>
                  </a:txBody>
                  <a:tcPr marL="11429" marR="11429" marT="114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latin typeface="Verdana"/>
                        </a:rPr>
                        <a:t>YES</a:t>
                      </a:r>
                    </a:p>
                  </a:txBody>
                  <a:tcPr marL="11429" marR="11429" marT="114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latin typeface="Verdana"/>
                        </a:rPr>
                        <a:t>YES</a:t>
                      </a:r>
                    </a:p>
                  </a:txBody>
                  <a:tcPr marL="11429" marR="11429" marT="114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1" u="none" strike="noStrike" dirty="0" err="1">
                          <a:latin typeface="Verdana"/>
                        </a:rPr>
                        <a:t>P.tri</a:t>
                      </a:r>
                      <a:endParaRPr lang="en-US" sz="1200" b="1" i="1" u="none" strike="noStrike" dirty="0">
                        <a:latin typeface="Verdana"/>
                      </a:endParaRPr>
                    </a:p>
                  </a:txBody>
                  <a:tcPr marL="11429" marR="11429" marT="114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</a:tbl>
          </a:graphicData>
        </a:graphic>
      </p:graphicFrame>
      <p:grpSp>
        <p:nvGrpSpPr>
          <p:cNvPr id="36926" name="Group 55"/>
          <p:cNvGrpSpPr>
            <a:grpSpLocks/>
          </p:cNvGrpSpPr>
          <p:nvPr/>
        </p:nvGrpSpPr>
        <p:grpSpPr bwMode="auto">
          <a:xfrm>
            <a:off x="185738" y="1306221"/>
            <a:ext cx="8692515" cy="2523173"/>
            <a:chOff x="206744" y="2126513"/>
            <a:chExt cx="9657907" cy="2804835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grpSpPr>
        <p:sp>
          <p:nvSpPr>
            <p:cNvPr id="55" name="Rectangle 54"/>
            <p:cNvSpPr>
              <a:spLocks noChangeArrowheads="1"/>
            </p:cNvSpPr>
            <p:nvPr/>
          </p:nvSpPr>
          <p:spPr bwMode="auto">
            <a:xfrm>
              <a:off x="206744" y="2126513"/>
              <a:ext cx="9657907" cy="2598364"/>
            </a:xfrm>
            <a:prstGeom prst="rect">
              <a:avLst/>
            </a:prstGeom>
            <a:solidFill>
              <a:srgbClr val="EFF3E0"/>
            </a:solidFill>
            <a:ln w="9525">
              <a:solidFill>
                <a:srgbClr val="7F7F7F"/>
              </a:solidFill>
              <a:miter lim="800000"/>
              <a:headEnd/>
              <a:tailEnd/>
            </a:ln>
            <a:effectLst>
              <a:outerShdw dist="23000" dir="5400000" rotWithShape="0">
                <a:srgbClr val="808080">
                  <a:alpha val="34998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grpSp>
          <p:nvGrpSpPr>
            <p:cNvPr id="36928" name="Group 11"/>
            <p:cNvGrpSpPr>
              <a:grpSpLocks/>
            </p:cNvGrpSpPr>
            <p:nvPr/>
          </p:nvGrpSpPr>
          <p:grpSpPr bwMode="auto">
            <a:xfrm>
              <a:off x="3796177" y="2323580"/>
              <a:ext cx="1606627" cy="1606626"/>
              <a:chOff x="4513854" y="1346507"/>
              <a:chExt cx="1606627" cy="1606626"/>
            </a:xfrm>
          </p:grpSpPr>
          <p:sp>
            <p:nvSpPr>
              <p:cNvPr id="11" name="Rectangle 10"/>
              <p:cNvSpPr>
                <a:spLocks noChangeArrowheads="1"/>
              </p:cNvSpPr>
              <p:nvPr/>
            </p:nvSpPr>
            <p:spPr bwMode="auto">
              <a:xfrm>
                <a:off x="4513594" y="1346382"/>
                <a:ext cx="1606476" cy="1607300"/>
              </a:xfrm>
              <a:prstGeom prst="rect">
                <a:avLst/>
              </a:prstGeom>
              <a:solidFill>
                <a:srgbClr val="FAFDF7"/>
              </a:solidFill>
              <a:ln w="9525">
                <a:solidFill>
                  <a:srgbClr val="8585E0"/>
                </a:solidFill>
                <a:miter lim="800000"/>
                <a:headEnd/>
                <a:tailEnd/>
              </a:ln>
              <a:effectLst>
                <a:outerShdw dist="23000" dir="5400000" rotWithShape="0">
                  <a:srgbClr val="808080">
                    <a:alpha val="34998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pic>
            <p:nvPicPr>
              <p:cNvPr id="36938" name="Content Placeholder 6" descr="synteny_dotplot.png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563" r="1045" b="-1158"/>
              <a:stretch>
                <a:fillRect/>
              </a:stretch>
            </p:blipFill>
            <p:spPr bwMode="auto">
              <a:xfrm>
                <a:off x="4568477" y="1365114"/>
                <a:ext cx="1414293" cy="1554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36929" name="TextBox 6"/>
            <p:cNvSpPr txBox="1">
              <a:spLocks noChangeArrowheads="1"/>
            </p:cNvSpPr>
            <p:nvPr/>
          </p:nvSpPr>
          <p:spPr bwMode="auto">
            <a:xfrm>
              <a:off x="341272" y="4008018"/>
              <a:ext cx="2424675" cy="3763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Verdana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Verdana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Verdana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Verdana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Verdana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charset="0"/>
                  <a:ea typeface="ＭＳ Ｐゴシック" charset="0"/>
                </a:defRPr>
              </a:lvl9pPr>
            </a:lstStyle>
            <a:p>
              <a:pPr eaLnBrk="1" hangingPunct="1">
                <a:defRPr/>
              </a:pPr>
              <a:r>
                <a:rPr lang="en-US" sz="1600"/>
                <a:t>Compara Orthologs</a:t>
              </a:r>
            </a:p>
          </p:txBody>
        </p:sp>
        <p:pic>
          <p:nvPicPr>
            <p:cNvPr id="36930" name="Picture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250" y="2518809"/>
              <a:ext cx="2430351" cy="1216593"/>
            </a:xfrm>
            <a:prstGeom prst="rect">
              <a:avLst/>
            </a:prstGeom>
            <a:noFill/>
            <a:ln>
              <a:noFill/>
            </a:ln>
            <a:effectLst>
              <a:outerShdw dist="38100" dir="2700000" algn="tl" rotWithShape="0">
                <a:srgbClr val="808080">
                  <a:alpha val="42998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6931" name="Picture 1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83" r="25179" b="11697"/>
            <a:stretch>
              <a:fillRect/>
            </a:stretch>
          </p:blipFill>
          <p:spPr bwMode="auto">
            <a:xfrm>
              <a:off x="8302623" y="2242455"/>
              <a:ext cx="1392174" cy="1769301"/>
            </a:xfrm>
            <a:prstGeom prst="rect">
              <a:avLst/>
            </a:prstGeom>
            <a:noFill/>
            <a:ln>
              <a:noFill/>
            </a:ln>
            <a:effectLst>
              <a:outerShdw dist="38100" dir="2700000" algn="tl" rotWithShape="0">
                <a:srgbClr val="808080">
                  <a:alpha val="42998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6932" name="TextBox 13"/>
            <p:cNvSpPr txBox="1">
              <a:spLocks noChangeArrowheads="1"/>
            </p:cNvSpPr>
            <p:nvPr/>
          </p:nvSpPr>
          <p:spPr bwMode="auto">
            <a:xfrm>
              <a:off x="2923954" y="4008018"/>
              <a:ext cx="5212907" cy="923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Verdana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Verdana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Verdana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Verdana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Verdana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charset="0"/>
                  <a:ea typeface="ＭＳ Ｐゴシック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sz="1600" dirty="0"/>
                <a:t>Collinear mappings (</a:t>
              </a:r>
              <a:r>
                <a:rPr lang="en-US" sz="1600" dirty="0" err="1"/>
                <a:t>DAGchainer</a:t>
              </a:r>
              <a:r>
                <a:rPr lang="en-US" sz="1600" dirty="0"/>
                <a:t>)</a:t>
              </a:r>
            </a:p>
            <a:p>
              <a:pPr algn="ctr" eaLnBrk="1" hangingPunct="1">
                <a:defRPr/>
              </a:pPr>
              <a:r>
                <a:rPr lang="ja-JP" altLang="en-US" sz="1600" dirty="0"/>
                <a:t>“</a:t>
              </a:r>
              <a:r>
                <a:rPr lang="en-US" altLang="ja-JP" sz="1600" dirty="0"/>
                <a:t>in-range</a:t>
              </a:r>
              <a:r>
                <a:rPr lang="ja-JP" altLang="en-US" sz="1600" dirty="0"/>
                <a:t>”</a:t>
              </a:r>
              <a:r>
                <a:rPr lang="en-US" altLang="ja-JP" sz="1600" dirty="0"/>
                <a:t> mappings near collinear anchors</a:t>
              </a:r>
            </a:p>
            <a:p>
              <a:pPr algn="ctr" eaLnBrk="1" hangingPunct="1">
                <a:defRPr/>
              </a:pPr>
              <a:endParaRPr lang="en-US" sz="1600" dirty="0"/>
            </a:p>
          </p:txBody>
        </p:sp>
        <p:sp>
          <p:nvSpPr>
            <p:cNvPr id="36933" name="TextBox 14"/>
            <p:cNvSpPr txBox="1">
              <a:spLocks noChangeArrowheads="1"/>
            </p:cNvSpPr>
            <p:nvPr/>
          </p:nvSpPr>
          <p:spPr bwMode="auto">
            <a:xfrm>
              <a:off x="8667618" y="4008018"/>
              <a:ext cx="676258" cy="3763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Verdana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Verdana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Verdana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Verdana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Verdana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charset="0"/>
                  <a:ea typeface="ＭＳ Ｐゴシック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sz="1600"/>
                <a:t>Map</a:t>
              </a:r>
            </a:p>
          </p:txBody>
        </p:sp>
        <p:sp>
          <p:nvSpPr>
            <p:cNvPr id="16" name="Right Arrow 15"/>
            <p:cNvSpPr>
              <a:spLocks noChangeArrowheads="1"/>
            </p:cNvSpPr>
            <p:nvPr/>
          </p:nvSpPr>
          <p:spPr bwMode="auto">
            <a:xfrm>
              <a:off x="3037127" y="3019105"/>
              <a:ext cx="565124" cy="214413"/>
            </a:xfrm>
            <a:prstGeom prst="rightArrow">
              <a:avLst>
                <a:gd name="adj1" fmla="val 50000"/>
                <a:gd name="adj2" fmla="val 50005"/>
              </a:avLst>
            </a:prstGeom>
            <a:solidFill>
              <a:srgbClr val="6364E0"/>
            </a:solidFill>
            <a:ln w="9525">
              <a:solidFill>
                <a:srgbClr val="6364E0"/>
              </a:solidFill>
              <a:miter lim="800000"/>
              <a:headEnd/>
              <a:tailEnd/>
            </a:ln>
            <a:effectLst>
              <a:outerShdw dist="23000" dir="5400000" rotWithShape="0">
                <a:srgbClr val="808080">
                  <a:alpha val="34998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7" name="Right Arrow 16"/>
            <p:cNvSpPr>
              <a:spLocks noChangeArrowheads="1"/>
            </p:cNvSpPr>
            <p:nvPr/>
          </p:nvSpPr>
          <p:spPr bwMode="auto">
            <a:xfrm>
              <a:off x="7593043" y="3019105"/>
              <a:ext cx="565124" cy="212824"/>
            </a:xfrm>
            <a:prstGeom prst="rightArrow">
              <a:avLst>
                <a:gd name="adj1" fmla="val 50000"/>
                <a:gd name="adj2" fmla="val 49997"/>
              </a:avLst>
            </a:prstGeom>
            <a:solidFill>
              <a:srgbClr val="6364E0"/>
            </a:solidFill>
            <a:ln w="9525">
              <a:solidFill>
                <a:srgbClr val="6364E0"/>
              </a:solidFill>
              <a:miter lim="800000"/>
              <a:headEnd/>
              <a:tailEnd/>
            </a:ln>
            <a:effectLst>
              <a:outerShdw dist="23000" dir="5400000" rotWithShape="0">
                <a:srgbClr val="808080">
                  <a:alpha val="34998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pic>
          <p:nvPicPr>
            <p:cNvPr id="36936" name="Picture 52" descr="in_range_method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77011" y="2367926"/>
              <a:ext cx="1895388" cy="15310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756403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Title 1"/>
          <p:cNvSpPr>
            <a:spLocks noGrp="1"/>
          </p:cNvSpPr>
          <p:nvPr>
            <p:ph type="title"/>
          </p:nvPr>
        </p:nvSpPr>
        <p:spPr>
          <a:xfrm>
            <a:off x="895350" y="285750"/>
            <a:ext cx="3422650" cy="846138"/>
          </a:xfrm>
        </p:spPr>
        <p:txBody>
          <a:bodyPr/>
          <a:lstStyle/>
          <a:p>
            <a:pPr algn="l"/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Synteny View</a:t>
            </a:r>
          </a:p>
        </p:txBody>
      </p:sp>
      <p:grpSp>
        <p:nvGrpSpPr>
          <p:cNvPr id="38914" name="Group 6"/>
          <p:cNvGrpSpPr>
            <a:grpSpLocks/>
          </p:cNvGrpSpPr>
          <p:nvPr/>
        </p:nvGrpSpPr>
        <p:grpSpPr bwMode="auto">
          <a:xfrm>
            <a:off x="1004888" y="3552825"/>
            <a:ext cx="1955800" cy="2565400"/>
            <a:chOff x="572569" y="1417638"/>
            <a:chExt cx="2239080" cy="2773362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45225" y="1417638"/>
              <a:ext cx="2066424" cy="2773362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5" name="Straight Arrow Connector 4"/>
            <p:cNvCxnSpPr/>
            <p:nvPr/>
          </p:nvCxnSpPr>
          <p:spPr>
            <a:xfrm>
              <a:off x="572569" y="2926169"/>
              <a:ext cx="345313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1913" y="285750"/>
            <a:ext cx="2997200" cy="385445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6450" y="4198938"/>
            <a:ext cx="4065588" cy="2378075"/>
          </a:xfrm>
          <a:prstGeom prst="rect">
            <a:avLst/>
          </a:prstGeom>
          <a:ln>
            <a:solidFill>
              <a:srgbClr val="0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8917" name="TextBox 9"/>
          <p:cNvSpPr txBox="1">
            <a:spLocks noChangeArrowheads="1"/>
          </p:cNvSpPr>
          <p:nvPr/>
        </p:nvSpPr>
        <p:spPr bwMode="auto">
          <a:xfrm>
            <a:off x="490538" y="1316038"/>
            <a:ext cx="4543425" cy="1570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Font typeface="Arial" charset="0"/>
              <a:buChar char="•"/>
            </a:pPr>
            <a:r>
              <a:rPr lang="en-US">
                <a:latin typeface="Optima" charset="0"/>
                <a:cs typeface="Optima" charset="0"/>
              </a:rPr>
              <a:t>Arabidopsis vs </a:t>
            </a:r>
            <a:r>
              <a:rPr lang="en-US" i="1">
                <a:latin typeface="Optima" charset="0"/>
                <a:cs typeface="Optima" charset="0"/>
              </a:rPr>
              <a:t>A. lyrata</a:t>
            </a:r>
            <a:r>
              <a:rPr lang="en-US">
                <a:latin typeface="Optima" charset="0"/>
                <a:cs typeface="Optima" charset="0"/>
              </a:rPr>
              <a:t>, Navigate to other genome</a:t>
            </a:r>
          </a:p>
          <a:p>
            <a:pPr>
              <a:buFont typeface="Arial" charset="0"/>
              <a:buChar char="•"/>
            </a:pPr>
            <a:r>
              <a:rPr lang="en-US">
                <a:latin typeface="Optima" charset="0"/>
                <a:cs typeface="Optima" charset="0"/>
              </a:rPr>
              <a:t>Ortholog browser</a:t>
            </a:r>
          </a:p>
          <a:p>
            <a:pPr>
              <a:buFont typeface="Arial" charset="0"/>
              <a:buChar char="•"/>
            </a:pPr>
            <a:r>
              <a:rPr lang="en-US">
                <a:latin typeface="Optima" charset="0"/>
                <a:cs typeface="Optima" charset="0"/>
              </a:rPr>
              <a:t>Link to multi-species view</a:t>
            </a:r>
          </a:p>
        </p:txBody>
      </p:sp>
    </p:spTree>
    <p:extLst>
      <p:ext uri="{BB962C8B-B14F-4D97-AF65-F5344CB8AC3E}">
        <p14:creationId xmlns:p14="http://schemas.microsoft.com/office/powerpoint/2010/main" val="12718502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Title 1"/>
          <p:cNvSpPr>
            <a:spLocks noGrp="1"/>
          </p:cNvSpPr>
          <p:nvPr>
            <p:ph type="title"/>
          </p:nvPr>
        </p:nvSpPr>
        <p:spPr>
          <a:xfrm>
            <a:off x="457200" y="730250"/>
            <a:ext cx="8686800" cy="723900"/>
          </a:xfrm>
        </p:spPr>
        <p:txBody>
          <a:bodyPr/>
          <a:lstStyle/>
          <a:p>
            <a:r>
              <a:rPr lang="en-US" sz="3200">
                <a:latin typeface="Calibri" charset="0"/>
                <a:ea typeface="ＭＳ Ｐゴシック" charset="0"/>
                <a:cs typeface="ＭＳ Ｐゴシック" charset="0"/>
              </a:rPr>
              <a:t>Browse across duplicated regions from polyploidy</a:t>
            </a:r>
            <a:br>
              <a:rPr lang="en-US" sz="3200">
                <a:latin typeface="Calibri" charset="0"/>
                <a:ea typeface="ＭＳ Ｐゴシック" charset="0"/>
                <a:cs typeface="ＭＳ Ｐゴシック" charset="0"/>
              </a:rPr>
            </a:br>
            <a:endParaRPr lang="en-US" sz="320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5866" t="6134" r="2238" b="11945"/>
          <a:stretch/>
        </p:blipFill>
        <p:spPr>
          <a:xfrm>
            <a:off x="865188" y="1335088"/>
            <a:ext cx="3468687" cy="4254500"/>
          </a:xfrm>
          <a:prstGeom prst="rect">
            <a:avLst/>
          </a:prstGeom>
          <a:ln>
            <a:solidFill>
              <a:srgbClr val="000000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9939" name="TextBox 9"/>
          <p:cNvSpPr txBox="1">
            <a:spLocks noChangeArrowheads="1"/>
          </p:cNvSpPr>
          <p:nvPr/>
        </p:nvSpPr>
        <p:spPr bwMode="auto">
          <a:xfrm>
            <a:off x="847725" y="5594350"/>
            <a:ext cx="387985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/>
              <a:t>Grape reference to map Arabidopsis duplication</a:t>
            </a:r>
          </a:p>
        </p:txBody>
      </p:sp>
      <p:pic>
        <p:nvPicPr>
          <p:cNvPr id="11" name="Picture 91"/>
          <p:cNvPicPr>
            <a:picLocks noChangeAspect="1"/>
          </p:cNvPicPr>
          <p:nvPr/>
        </p:nvPicPr>
        <p:blipFill rotWithShape="1">
          <a:blip r:embed="rId3"/>
          <a:srcRect t="-1" b="-1092"/>
          <a:stretch/>
        </p:blipFill>
        <p:spPr bwMode="auto">
          <a:xfrm>
            <a:off x="5111750" y="1309688"/>
            <a:ext cx="3309938" cy="4279900"/>
          </a:xfrm>
          <a:prstGeom prst="rect">
            <a:avLst/>
          </a:prstGeom>
          <a:noFill/>
          <a:ln w="9525">
            <a:solidFill>
              <a:schemeClr val="tx2">
                <a:lumMod val="7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9941" name="TextBox 11"/>
          <p:cNvSpPr txBox="1">
            <a:spLocks noChangeArrowheads="1"/>
          </p:cNvSpPr>
          <p:nvPr/>
        </p:nvSpPr>
        <p:spPr bwMode="auto">
          <a:xfrm>
            <a:off x="5045075" y="5594350"/>
            <a:ext cx="387985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/>
              <a:t>Rice reference to map Maize duplication</a:t>
            </a:r>
          </a:p>
        </p:txBody>
      </p:sp>
    </p:spTree>
    <p:extLst>
      <p:ext uri="{BB962C8B-B14F-4D97-AF65-F5344CB8AC3E}">
        <p14:creationId xmlns:p14="http://schemas.microsoft.com/office/powerpoint/2010/main" val="1207392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Title 1"/>
          <p:cNvSpPr>
            <a:spLocks noGrp="1"/>
          </p:cNvSpPr>
          <p:nvPr>
            <p:ph type="title"/>
          </p:nvPr>
        </p:nvSpPr>
        <p:spPr>
          <a:xfrm>
            <a:off x="457200" y="2506663"/>
            <a:ext cx="8229600" cy="1143000"/>
          </a:xfrm>
        </p:spPr>
        <p:txBody>
          <a:bodyPr/>
          <a:lstStyle/>
          <a:p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Some Applications …</a:t>
            </a:r>
          </a:p>
        </p:txBody>
      </p:sp>
    </p:spTree>
    <p:extLst>
      <p:ext uri="{BB962C8B-B14F-4D97-AF65-F5344CB8AC3E}">
        <p14:creationId xmlns:p14="http://schemas.microsoft.com/office/powerpoint/2010/main" val="41179592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TextBox 2"/>
          <p:cNvSpPr txBox="1">
            <a:spLocks noChangeArrowheads="1"/>
          </p:cNvSpPr>
          <p:nvPr/>
        </p:nvSpPr>
        <p:spPr bwMode="auto">
          <a:xfrm>
            <a:off x="1246188" y="0"/>
            <a:ext cx="5957887" cy="468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296" tIns="41148" rIns="82296" bIns="41148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500">
                <a:latin typeface="Verdana" charset="0"/>
              </a:rPr>
              <a:t>Enrich Annotations in Other Species</a:t>
            </a:r>
          </a:p>
        </p:txBody>
      </p:sp>
      <p:grpSp>
        <p:nvGrpSpPr>
          <p:cNvPr id="41986" name="Group 6"/>
          <p:cNvGrpSpPr>
            <a:grpSpLocks/>
          </p:cNvGrpSpPr>
          <p:nvPr/>
        </p:nvGrpSpPr>
        <p:grpSpPr bwMode="auto">
          <a:xfrm>
            <a:off x="4364038" y="614363"/>
            <a:ext cx="4668837" cy="1901825"/>
            <a:chOff x="0" y="1185374"/>
            <a:chExt cx="5715000" cy="2225278"/>
          </a:xfrm>
        </p:grpSpPr>
        <p:pic>
          <p:nvPicPr>
            <p:cNvPr id="67594" name="Picture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185374"/>
              <a:ext cx="5715000" cy="2225278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4" name="Straight Arrow Connector 3"/>
            <p:cNvCxnSpPr/>
            <p:nvPr/>
          </p:nvCxnSpPr>
          <p:spPr>
            <a:xfrm>
              <a:off x="3046964" y="1920942"/>
              <a:ext cx="394472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Arrow Connector 4"/>
            <p:cNvCxnSpPr/>
            <p:nvPr/>
          </p:nvCxnSpPr>
          <p:spPr>
            <a:xfrm>
              <a:off x="3046964" y="2078828"/>
              <a:ext cx="394472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987" name="Content Placeholder 9"/>
          <p:cNvSpPr>
            <a:spLocks noGrp="1"/>
          </p:cNvSpPr>
          <p:nvPr>
            <p:ph idx="1"/>
          </p:nvPr>
        </p:nvSpPr>
        <p:spPr>
          <a:xfrm>
            <a:off x="165100" y="1016000"/>
            <a:ext cx="4149725" cy="1476375"/>
          </a:xfrm>
        </p:spPr>
        <p:txBody>
          <a:bodyPr/>
          <a:lstStyle/>
          <a:p>
            <a:pPr eaLnBrk="1" hangingPunct="1"/>
            <a:r>
              <a:rPr lang="en-US" sz="1800">
                <a:latin typeface="Verdana" charset="0"/>
                <a:ea typeface="ＭＳ Ｐゴシック" charset="0"/>
                <a:cs typeface="ＭＳ Ｐゴシック" charset="0"/>
              </a:rPr>
              <a:t>Arabidopsis and Rice orthologs both show one gene</a:t>
            </a:r>
          </a:p>
          <a:p>
            <a:pPr eaLnBrk="1" hangingPunct="1"/>
            <a:r>
              <a:rPr lang="en-US" sz="1800">
                <a:latin typeface="Verdana" charset="0"/>
                <a:ea typeface="ＭＳ Ｐゴシック" charset="0"/>
                <a:cs typeface="ＭＳ Ｐゴシック" charset="0"/>
              </a:rPr>
              <a:t>Arabidopsis ortholog in correct syntenic context</a:t>
            </a:r>
          </a:p>
        </p:txBody>
      </p:sp>
      <p:pic>
        <p:nvPicPr>
          <p:cNvPr id="67590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2508250"/>
            <a:ext cx="4778375" cy="35956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1989" name="Group 10"/>
          <p:cNvGrpSpPr>
            <a:grpSpLocks/>
          </p:cNvGrpSpPr>
          <p:nvPr/>
        </p:nvGrpSpPr>
        <p:grpSpPr bwMode="auto">
          <a:xfrm>
            <a:off x="5907088" y="2733675"/>
            <a:ext cx="2779712" cy="3305175"/>
            <a:chOff x="6873875" y="1923256"/>
            <a:chExt cx="3087688" cy="3671887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20235" y="1923256"/>
              <a:ext cx="2941328" cy="3671887"/>
            </a:xfrm>
            <a:prstGeom prst="rect">
              <a:avLst/>
            </a:prstGeom>
            <a:ln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13" name="Straight Arrow Connector 12"/>
            <p:cNvCxnSpPr/>
            <p:nvPr/>
          </p:nvCxnSpPr>
          <p:spPr>
            <a:xfrm>
              <a:off x="6873875" y="3498182"/>
              <a:ext cx="394998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990" name="TextBox 2"/>
          <p:cNvSpPr txBox="1">
            <a:spLocks noChangeArrowheads="1"/>
          </p:cNvSpPr>
          <p:nvPr/>
        </p:nvSpPr>
        <p:spPr bwMode="auto">
          <a:xfrm>
            <a:off x="139700" y="646113"/>
            <a:ext cx="389413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2000"/>
              <a:t>Putative mis-annotated Grape gene</a:t>
            </a:r>
          </a:p>
        </p:txBody>
      </p:sp>
      <p:sp>
        <p:nvSpPr>
          <p:cNvPr id="41991" name="TextBox 1"/>
          <p:cNvSpPr txBox="1">
            <a:spLocks noChangeArrowheads="1"/>
          </p:cNvSpPr>
          <p:nvPr/>
        </p:nvSpPr>
        <p:spPr bwMode="auto">
          <a:xfrm>
            <a:off x="258763" y="6118225"/>
            <a:ext cx="873918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2000"/>
              <a:t>ftp://ftp.gramene.org/pub/gramene/CURRENT_RELEASE/data/split_genes/</a:t>
            </a:r>
          </a:p>
        </p:txBody>
      </p:sp>
    </p:spTree>
    <p:extLst>
      <p:ext uri="{BB962C8B-B14F-4D97-AF65-F5344CB8AC3E}">
        <p14:creationId xmlns:p14="http://schemas.microsoft.com/office/powerpoint/2010/main" val="38376795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Title 1"/>
          <p:cNvSpPr>
            <a:spLocks noGrp="1"/>
          </p:cNvSpPr>
          <p:nvPr>
            <p:ph type="title"/>
          </p:nvPr>
        </p:nvSpPr>
        <p:spPr>
          <a:xfrm rot="16200000">
            <a:off x="-2011363" y="3190876"/>
            <a:ext cx="5026025" cy="1143000"/>
          </a:xfrm>
        </p:spPr>
        <p:txBody>
          <a:bodyPr/>
          <a:lstStyle/>
          <a:p>
            <a:pPr algn="r"/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Add Custom Tracks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900" y="236538"/>
            <a:ext cx="2805113" cy="228758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900" y="2725738"/>
            <a:ext cx="4152900" cy="168592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4900" y="4614863"/>
            <a:ext cx="3251200" cy="187960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3013" name="TextBox 8"/>
          <p:cNvSpPr txBox="1">
            <a:spLocks noChangeArrowheads="1"/>
          </p:cNvSpPr>
          <p:nvPr/>
        </p:nvSpPr>
        <p:spPr bwMode="auto">
          <a:xfrm>
            <a:off x="5384800" y="2889250"/>
            <a:ext cx="3327400" cy="1014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2857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Font typeface="Arial" charset="0"/>
              <a:buChar char="•"/>
            </a:pPr>
            <a:r>
              <a:rPr lang="en-US" sz="2000"/>
              <a:t>Salk T-DNA lines</a:t>
            </a:r>
          </a:p>
          <a:p>
            <a:pPr>
              <a:buFont typeface="Arial" charset="0"/>
              <a:buChar char="•"/>
            </a:pPr>
            <a:r>
              <a:rPr lang="en-US" sz="2000"/>
              <a:t>Uploaded from my laptop</a:t>
            </a:r>
          </a:p>
          <a:p>
            <a:pPr>
              <a:buFont typeface="Arial" charset="0"/>
              <a:buChar char="•"/>
            </a:pPr>
            <a:r>
              <a:rPr lang="en-US" sz="2000"/>
              <a:t>GFF file format</a:t>
            </a:r>
          </a:p>
        </p:txBody>
      </p:sp>
      <p:sp>
        <p:nvSpPr>
          <p:cNvPr id="43014" name="TextBox 9"/>
          <p:cNvSpPr txBox="1">
            <a:spLocks noChangeArrowheads="1"/>
          </p:cNvSpPr>
          <p:nvPr/>
        </p:nvSpPr>
        <p:spPr bwMode="auto">
          <a:xfrm>
            <a:off x="4505325" y="4738688"/>
            <a:ext cx="4759325" cy="163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Font typeface="Arial" charset="0"/>
              <a:buChar char="•"/>
            </a:pPr>
            <a:r>
              <a:rPr lang="en-US" sz="2000"/>
              <a:t>EST alignments from non-model plants</a:t>
            </a:r>
          </a:p>
          <a:p>
            <a:pPr>
              <a:buFont typeface="Arial" charset="0"/>
              <a:buChar char="•"/>
            </a:pPr>
            <a:r>
              <a:rPr lang="en-US" sz="2000"/>
              <a:t>DAS: Distributed Annotation system</a:t>
            </a:r>
          </a:p>
          <a:p>
            <a:pPr>
              <a:buFont typeface="Arial" charset="0"/>
              <a:buChar char="•"/>
            </a:pPr>
            <a:r>
              <a:rPr lang="en-US" sz="2000"/>
              <a:t>Protocol for sharing 3</a:t>
            </a:r>
            <a:r>
              <a:rPr lang="en-US" sz="2000" baseline="30000"/>
              <a:t>rd</a:t>
            </a:r>
            <a:r>
              <a:rPr lang="en-US" sz="2000"/>
              <a:t> party data</a:t>
            </a:r>
          </a:p>
          <a:p>
            <a:pPr>
              <a:buFont typeface="Arial" charset="0"/>
              <a:buChar char="•"/>
            </a:pPr>
            <a:r>
              <a:rPr lang="en-US" sz="2000"/>
              <a:t>DAS Registry</a:t>
            </a:r>
          </a:p>
        </p:txBody>
      </p:sp>
      <p:sp>
        <p:nvSpPr>
          <p:cNvPr id="43015" name="TextBox 11"/>
          <p:cNvSpPr txBox="1">
            <a:spLocks noChangeArrowheads="1"/>
          </p:cNvSpPr>
          <p:nvPr/>
        </p:nvSpPr>
        <p:spPr bwMode="auto">
          <a:xfrm>
            <a:off x="4054475" y="617538"/>
            <a:ext cx="308292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2857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Font typeface="Arial" charset="0"/>
              <a:buChar char="•"/>
            </a:pPr>
            <a:r>
              <a:rPr lang="en-US" sz="2000"/>
              <a:t>Methylome (Ecker)</a:t>
            </a:r>
          </a:p>
          <a:p>
            <a:pPr>
              <a:buFont typeface="Arial" charset="0"/>
              <a:buChar char="•"/>
            </a:pPr>
            <a:r>
              <a:rPr lang="en-US" sz="2000"/>
              <a:t>Uploaded from an URL</a:t>
            </a:r>
          </a:p>
          <a:p>
            <a:pPr>
              <a:buFont typeface="Arial" charset="0"/>
              <a:buChar char="•"/>
            </a:pPr>
            <a:r>
              <a:rPr lang="en-US" sz="2000"/>
              <a:t>BED file format</a:t>
            </a:r>
          </a:p>
        </p:txBody>
      </p:sp>
    </p:spTree>
    <p:extLst>
      <p:ext uri="{BB962C8B-B14F-4D97-AF65-F5344CB8AC3E}">
        <p14:creationId xmlns:p14="http://schemas.microsoft.com/office/powerpoint/2010/main" val="1447257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35012"/>
          </a:xfrm>
        </p:spPr>
        <p:txBody>
          <a:bodyPr>
            <a:normAutofit fontScale="90000"/>
          </a:bodyPr>
          <a:lstStyle/>
          <a:p>
            <a:pPr algn="l">
              <a:defRPr/>
            </a:pPr>
            <a:r>
              <a:rPr lang="en-US" dirty="0" err="1" smtClean="0">
                <a:latin typeface="Optima"/>
                <a:cs typeface="Optima"/>
              </a:rPr>
              <a:t>GrameneMart</a:t>
            </a:r>
            <a:endParaRPr lang="en-US" dirty="0">
              <a:latin typeface="Optima"/>
              <a:cs typeface="Optima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-299" b="1047"/>
          <a:stretch/>
        </p:blipFill>
        <p:spPr>
          <a:xfrm>
            <a:off x="457200" y="2420938"/>
            <a:ext cx="8081963" cy="3170237"/>
          </a:xfrm>
          <a:prstGeom prst="rect">
            <a:avLst/>
          </a:prstGeom>
          <a:solidFill>
            <a:srgbClr val="FEF8F4"/>
          </a:solidFill>
          <a:ln>
            <a:noFill/>
          </a:ln>
          <a:effectLst>
            <a:outerShdw blurRad="50800" dist="762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4035" name="TextBox 6"/>
          <p:cNvSpPr txBox="1">
            <a:spLocks noChangeArrowheads="1"/>
          </p:cNvSpPr>
          <p:nvPr/>
        </p:nvSpPr>
        <p:spPr bwMode="auto">
          <a:xfrm>
            <a:off x="457200" y="5697538"/>
            <a:ext cx="7542213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r>
              <a:rPr lang="en-US" sz="1600">
                <a:solidFill>
                  <a:srgbClr val="000000"/>
                </a:solidFill>
                <a:latin typeface="Optima" charset="0"/>
                <a:cs typeface="Optima" charset="0"/>
              </a:rPr>
              <a:t>Orthologs in lyrata, grape, poplar, rice, Brachypodium, sorghum  maize, &amp; moss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/>
          <a:srcRect l="7062" t="16966" r="5242" b="11073"/>
          <a:stretch/>
        </p:blipFill>
        <p:spPr>
          <a:xfrm>
            <a:off x="6002338" y="274638"/>
            <a:ext cx="2784475" cy="904875"/>
          </a:xfrm>
          <a:prstGeom prst="rect">
            <a:avLst/>
          </a:prstGeom>
          <a:solidFill>
            <a:srgbClr val="FEF8F4"/>
          </a:solidFill>
          <a:ln>
            <a:solidFill>
              <a:schemeClr val="tx2">
                <a:lumMod val="40000"/>
                <a:lumOff val="60000"/>
              </a:schemeClr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4037" name="TextBox 2"/>
          <p:cNvSpPr txBox="1">
            <a:spLocks noChangeArrowheads="1"/>
          </p:cNvSpPr>
          <p:nvPr/>
        </p:nvSpPr>
        <p:spPr bwMode="auto">
          <a:xfrm>
            <a:off x="747713" y="1339850"/>
            <a:ext cx="5211762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Font typeface="Arial" charset="0"/>
              <a:buChar char="•"/>
            </a:pPr>
            <a:r>
              <a:rPr lang="en-US">
                <a:latin typeface="Optima" charset="0"/>
                <a:cs typeface="Optima" charset="0"/>
              </a:rPr>
              <a:t>Custom queries for bulk downloads</a:t>
            </a:r>
          </a:p>
          <a:p>
            <a:pPr>
              <a:buFont typeface="Arial" charset="0"/>
              <a:buChar char="•"/>
            </a:pPr>
            <a:r>
              <a:rPr lang="en-US">
                <a:latin typeface="Optima" charset="0"/>
                <a:cs typeface="Optima" charset="0"/>
              </a:rPr>
              <a:t>Powerful tool for data mining </a:t>
            </a:r>
          </a:p>
        </p:txBody>
      </p:sp>
    </p:spTree>
    <p:extLst>
      <p:ext uri="{BB962C8B-B14F-4D97-AF65-F5344CB8AC3E}">
        <p14:creationId xmlns:p14="http://schemas.microsoft.com/office/powerpoint/2010/main" val="41127598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660400"/>
          </a:xfrm>
        </p:spPr>
        <p:txBody>
          <a:bodyPr/>
          <a:lstStyle/>
          <a:p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Annotation &amp; Analysis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203200" y="1482725"/>
          <a:ext cx="8815389" cy="4965706"/>
        </p:xfrm>
        <a:graphic>
          <a:graphicData uri="http://schemas.openxmlformats.org/drawingml/2006/table">
            <a:tbl>
              <a:tblPr/>
              <a:tblGrid>
                <a:gridCol w="2033679"/>
                <a:gridCol w="531249"/>
                <a:gridCol w="340330"/>
                <a:gridCol w="713864"/>
                <a:gridCol w="680660"/>
                <a:gridCol w="630858"/>
                <a:gridCol w="688962"/>
                <a:gridCol w="257324"/>
                <a:gridCol w="589354"/>
                <a:gridCol w="812285"/>
                <a:gridCol w="681847"/>
                <a:gridCol w="854977"/>
              </a:tblGrid>
              <a:tr h="18944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11" marR="6511" marT="6513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Community Annotation</a:t>
                      </a:r>
                    </a:p>
                  </a:txBody>
                  <a:tcPr marL="6511" marR="6511" marT="6513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63252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Gramene </a:t>
                      </a:r>
                      <a:r>
                        <a:rPr lang="en-US" sz="1200" b="1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Annotation &amp; Analysis</a:t>
                      </a:r>
                      <a:endParaRPr lang="en-US" sz="1200" b="1" i="0" u="none" strike="noStrike" dirty="0">
                        <a:solidFill>
                          <a:srgbClr val="FFFFFF"/>
                        </a:solidFill>
                        <a:effectLst/>
                        <a:latin typeface="Calibri"/>
                      </a:endParaRPr>
                    </a:p>
                  </a:txBody>
                  <a:tcPr marL="6511" marR="6511" marT="6513" marB="0" anchor="b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21596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1902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Species</a:t>
                      </a:r>
                    </a:p>
                  </a:txBody>
                  <a:tcPr marL="6511" marR="6511" marT="6513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Genes</a:t>
                      </a:r>
                    </a:p>
                  </a:txBody>
                  <a:tcPr marL="6511" marR="6511" marT="65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252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SNP</a:t>
                      </a:r>
                    </a:p>
                  </a:txBody>
                  <a:tcPr marL="6511" marR="6511" marT="65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252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RNAseq</a:t>
                      </a:r>
                    </a:p>
                  </a:txBody>
                  <a:tcPr marL="6511" marR="6511" marT="65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252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RepMask</a:t>
                      </a:r>
                    </a:p>
                  </a:txBody>
                  <a:tcPr marL="6511" marR="6511" marT="65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1596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Fgenesh</a:t>
                      </a:r>
                    </a:p>
                  </a:txBody>
                  <a:tcPr marL="6511" marR="6511" marT="65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1596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InterPro</a:t>
                      </a:r>
                    </a:p>
                  </a:txBody>
                  <a:tcPr marL="6511" marR="6511" marT="65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1596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GO</a:t>
                      </a:r>
                    </a:p>
                  </a:txBody>
                  <a:tcPr marL="6511" marR="6511" marT="65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1596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dbXref</a:t>
                      </a:r>
                    </a:p>
                  </a:txBody>
                  <a:tcPr marL="6511" marR="6511" marT="65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1596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EST/cDNA alignment</a:t>
                      </a:r>
                    </a:p>
                  </a:txBody>
                  <a:tcPr marL="6511" marR="6511" marT="65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1596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Genome alignment</a:t>
                      </a:r>
                    </a:p>
                  </a:txBody>
                  <a:tcPr marL="6511" marR="6511" marT="65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1596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Phylogenetic trees</a:t>
                      </a:r>
                    </a:p>
                  </a:txBody>
                  <a:tcPr marL="6511" marR="6511" marT="6513" marB="0" anchor="b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15967"/>
                    </a:solidFill>
                  </a:tcPr>
                </a:tc>
              </a:tr>
              <a:tr h="18944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</a:t>
                      </a:r>
                      <a:r>
                        <a:rPr lang="en-US" sz="1200" b="1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Oryza</a:t>
                      </a:r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</a:t>
                      </a: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sativa ssp. japonica</a:t>
                      </a:r>
                    </a:p>
                  </a:txBody>
                  <a:tcPr marL="6511" marR="6511" marT="6513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X</a:t>
                      </a:r>
                    </a:p>
                  </a:txBody>
                  <a:tcPr marL="6511" marR="6511" marT="6513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X</a:t>
                      </a:r>
                    </a:p>
                  </a:txBody>
                  <a:tcPr marL="6511" marR="6511" marT="6513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11" marR="6511" marT="6513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X</a:t>
                      </a:r>
                    </a:p>
                  </a:txBody>
                  <a:tcPr marL="6511" marR="6511" marT="6513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X</a:t>
                      </a:r>
                    </a:p>
                  </a:txBody>
                  <a:tcPr marL="6511" marR="6511" marT="6513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X</a:t>
                      </a:r>
                    </a:p>
                  </a:txBody>
                  <a:tcPr marL="6511" marR="6511" marT="6513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X</a:t>
                      </a:r>
                    </a:p>
                  </a:txBody>
                  <a:tcPr marL="6511" marR="6511" marT="6513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X</a:t>
                      </a:r>
                    </a:p>
                  </a:txBody>
                  <a:tcPr marL="6511" marR="6511" marT="6513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X</a:t>
                      </a:r>
                    </a:p>
                  </a:txBody>
                  <a:tcPr marL="6511" marR="6511" marT="6513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X</a:t>
                      </a:r>
                    </a:p>
                  </a:txBody>
                  <a:tcPr marL="6511" marR="6511" marT="6513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X</a:t>
                      </a:r>
                    </a:p>
                  </a:txBody>
                  <a:tcPr marL="6511" marR="6511" marT="6513" marB="0" anchor="b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8944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</a:t>
                      </a:r>
                      <a:r>
                        <a:rPr lang="en-US" sz="1200" b="1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Oryza</a:t>
                      </a:r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</a:t>
                      </a: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sativa ssp. </a:t>
                      </a:r>
                      <a:r>
                        <a:rPr lang="en-US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indica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511" marR="6511" marT="6513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X</a:t>
                      </a:r>
                    </a:p>
                  </a:txBody>
                  <a:tcPr marL="6511" marR="6511" marT="65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X</a:t>
                      </a:r>
                    </a:p>
                  </a:txBody>
                  <a:tcPr marL="6511" marR="6511" marT="65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11" marR="6511" marT="65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X</a:t>
                      </a:r>
                    </a:p>
                  </a:txBody>
                  <a:tcPr marL="6511" marR="6511" marT="65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X</a:t>
                      </a:r>
                    </a:p>
                  </a:txBody>
                  <a:tcPr marL="6511" marR="6511" marT="65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X</a:t>
                      </a:r>
                    </a:p>
                  </a:txBody>
                  <a:tcPr marL="6511" marR="6511" marT="65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X</a:t>
                      </a:r>
                    </a:p>
                  </a:txBody>
                  <a:tcPr marL="6511" marR="6511" marT="65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X</a:t>
                      </a:r>
                    </a:p>
                  </a:txBody>
                  <a:tcPr marL="6511" marR="6511" marT="65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X</a:t>
                      </a:r>
                    </a:p>
                  </a:txBody>
                  <a:tcPr marL="6511" marR="6511" marT="65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X</a:t>
                      </a:r>
                    </a:p>
                  </a:txBody>
                  <a:tcPr marL="6511" marR="6511" marT="65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X</a:t>
                      </a:r>
                    </a:p>
                  </a:txBody>
                  <a:tcPr marL="6511" marR="6511" marT="6513" marB="0" anchor="b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8944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</a:t>
                      </a:r>
                      <a:r>
                        <a:rPr lang="en-US" sz="1200" b="1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Oryza</a:t>
                      </a:r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</a:t>
                      </a:r>
                      <a:r>
                        <a:rPr lang="en-US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glaberrima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511" marR="6511" marT="6513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X</a:t>
                      </a:r>
                    </a:p>
                  </a:txBody>
                  <a:tcPr marL="6511" marR="6511" marT="65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X</a:t>
                      </a:r>
                    </a:p>
                  </a:txBody>
                  <a:tcPr marL="6511" marR="6511" marT="65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X</a:t>
                      </a:r>
                    </a:p>
                  </a:txBody>
                  <a:tcPr marL="6511" marR="6511" marT="65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X</a:t>
                      </a:r>
                    </a:p>
                  </a:txBody>
                  <a:tcPr marL="6511" marR="6511" marT="65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X</a:t>
                      </a:r>
                    </a:p>
                  </a:txBody>
                  <a:tcPr marL="6511" marR="6511" marT="65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X</a:t>
                      </a:r>
                    </a:p>
                  </a:txBody>
                  <a:tcPr marL="6511" marR="6511" marT="65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X</a:t>
                      </a:r>
                    </a:p>
                  </a:txBody>
                  <a:tcPr marL="6511" marR="6511" marT="65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X</a:t>
                      </a:r>
                    </a:p>
                  </a:txBody>
                  <a:tcPr marL="6511" marR="6511" marT="65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X</a:t>
                      </a:r>
                    </a:p>
                  </a:txBody>
                  <a:tcPr marL="6511" marR="6511" marT="65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X</a:t>
                      </a:r>
                    </a:p>
                  </a:txBody>
                  <a:tcPr marL="6511" marR="6511" marT="65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X</a:t>
                      </a:r>
                    </a:p>
                  </a:txBody>
                  <a:tcPr marL="6511" marR="6511" marT="6513" marB="0" anchor="b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8944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Brachypodium </a:t>
                      </a:r>
                      <a:r>
                        <a:rPr lang="en-US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distachyon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511" marR="6511" marT="6513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X</a:t>
                      </a:r>
                    </a:p>
                  </a:txBody>
                  <a:tcPr marL="6511" marR="6511" marT="65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11" marR="6511" marT="65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11" marR="6511" marT="65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X</a:t>
                      </a:r>
                    </a:p>
                  </a:txBody>
                  <a:tcPr marL="6511" marR="6511" marT="65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X</a:t>
                      </a:r>
                    </a:p>
                  </a:txBody>
                  <a:tcPr marL="6511" marR="6511" marT="65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X</a:t>
                      </a:r>
                    </a:p>
                  </a:txBody>
                  <a:tcPr marL="6511" marR="6511" marT="65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X</a:t>
                      </a:r>
                    </a:p>
                  </a:txBody>
                  <a:tcPr marL="6511" marR="6511" marT="65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X</a:t>
                      </a:r>
                    </a:p>
                  </a:txBody>
                  <a:tcPr marL="6511" marR="6511" marT="65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X</a:t>
                      </a:r>
                    </a:p>
                  </a:txBody>
                  <a:tcPr marL="6511" marR="6511" marT="65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X</a:t>
                      </a:r>
                    </a:p>
                  </a:txBody>
                  <a:tcPr marL="6511" marR="6511" marT="65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X</a:t>
                      </a:r>
                    </a:p>
                  </a:txBody>
                  <a:tcPr marL="6511" marR="6511" marT="6513" marB="0" anchor="b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8944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</a:t>
                      </a:r>
                      <a:r>
                        <a:rPr lang="en-US" sz="1200" b="1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Zea</a:t>
                      </a:r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</a:t>
                      </a: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mays</a:t>
                      </a:r>
                    </a:p>
                  </a:txBody>
                  <a:tcPr marL="6511" marR="6511" marT="6513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X</a:t>
                      </a:r>
                    </a:p>
                  </a:txBody>
                  <a:tcPr marL="6511" marR="6511" marT="65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X</a:t>
                      </a:r>
                    </a:p>
                  </a:txBody>
                  <a:tcPr marL="6511" marR="6511" marT="65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X</a:t>
                      </a:r>
                    </a:p>
                  </a:txBody>
                  <a:tcPr marL="6511" marR="6511" marT="65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X</a:t>
                      </a:r>
                    </a:p>
                  </a:txBody>
                  <a:tcPr marL="6511" marR="6511" marT="65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X</a:t>
                      </a:r>
                    </a:p>
                  </a:txBody>
                  <a:tcPr marL="6511" marR="6511" marT="65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X</a:t>
                      </a:r>
                    </a:p>
                  </a:txBody>
                  <a:tcPr marL="6511" marR="6511" marT="65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X</a:t>
                      </a:r>
                    </a:p>
                  </a:txBody>
                  <a:tcPr marL="6511" marR="6511" marT="65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X</a:t>
                      </a:r>
                    </a:p>
                  </a:txBody>
                  <a:tcPr marL="6511" marR="6511" marT="65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X</a:t>
                      </a:r>
                    </a:p>
                  </a:txBody>
                  <a:tcPr marL="6511" marR="6511" marT="65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X</a:t>
                      </a:r>
                    </a:p>
                  </a:txBody>
                  <a:tcPr marL="6511" marR="6511" marT="65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X</a:t>
                      </a:r>
                    </a:p>
                  </a:txBody>
                  <a:tcPr marL="6511" marR="6511" marT="6513" marB="0" anchor="b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8944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Sorghum </a:t>
                      </a: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bicolor</a:t>
                      </a:r>
                    </a:p>
                  </a:txBody>
                  <a:tcPr marL="6511" marR="6511" marT="6513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X</a:t>
                      </a:r>
                    </a:p>
                  </a:txBody>
                  <a:tcPr marL="6511" marR="6511" marT="65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11" marR="6511" marT="65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11" marR="6511" marT="65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X</a:t>
                      </a:r>
                    </a:p>
                  </a:txBody>
                  <a:tcPr marL="6511" marR="6511" marT="65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X</a:t>
                      </a:r>
                    </a:p>
                  </a:txBody>
                  <a:tcPr marL="6511" marR="6511" marT="65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X</a:t>
                      </a:r>
                    </a:p>
                  </a:txBody>
                  <a:tcPr marL="6511" marR="6511" marT="65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X</a:t>
                      </a:r>
                    </a:p>
                  </a:txBody>
                  <a:tcPr marL="6511" marR="6511" marT="65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X</a:t>
                      </a:r>
                    </a:p>
                  </a:txBody>
                  <a:tcPr marL="6511" marR="6511" marT="65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X</a:t>
                      </a:r>
                    </a:p>
                  </a:txBody>
                  <a:tcPr marL="6511" marR="6511" marT="65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X</a:t>
                      </a:r>
                    </a:p>
                  </a:txBody>
                  <a:tcPr marL="6511" marR="6511" marT="65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X</a:t>
                      </a:r>
                    </a:p>
                  </a:txBody>
                  <a:tcPr marL="6511" marR="6511" marT="6513" marB="0" anchor="b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8944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Arabidopsis </a:t>
                      </a: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thaliana</a:t>
                      </a:r>
                    </a:p>
                  </a:txBody>
                  <a:tcPr marL="6511" marR="6511" marT="6513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X</a:t>
                      </a:r>
                    </a:p>
                  </a:txBody>
                  <a:tcPr marL="6511" marR="6511" marT="6513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X</a:t>
                      </a:r>
                    </a:p>
                  </a:txBody>
                  <a:tcPr marL="6511" marR="6511" marT="6513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11" marR="6511" marT="6513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X</a:t>
                      </a:r>
                    </a:p>
                  </a:txBody>
                  <a:tcPr marL="6511" marR="6511" marT="6513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X</a:t>
                      </a:r>
                    </a:p>
                  </a:txBody>
                  <a:tcPr marL="6511" marR="6511" marT="6513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X</a:t>
                      </a:r>
                    </a:p>
                  </a:txBody>
                  <a:tcPr marL="6511" marR="6511" marT="6513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X</a:t>
                      </a:r>
                    </a:p>
                  </a:txBody>
                  <a:tcPr marL="6511" marR="6511" marT="6513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X</a:t>
                      </a:r>
                    </a:p>
                  </a:txBody>
                  <a:tcPr marL="6511" marR="6511" marT="6513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X</a:t>
                      </a:r>
                    </a:p>
                  </a:txBody>
                  <a:tcPr marL="6511" marR="6511" marT="6513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X</a:t>
                      </a:r>
                    </a:p>
                  </a:txBody>
                  <a:tcPr marL="6511" marR="6511" marT="6513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X</a:t>
                      </a:r>
                    </a:p>
                  </a:txBody>
                  <a:tcPr marL="6511" marR="6511" marT="6513" marB="0" anchor="b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8944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Arabidopsis </a:t>
                      </a:r>
                      <a:r>
                        <a:rPr lang="en-US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lyrata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511" marR="6511" marT="6513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X</a:t>
                      </a:r>
                    </a:p>
                  </a:txBody>
                  <a:tcPr marL="6511" marR="6511" marT="65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11" marR="6511" marT="65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11" marR="6511" marT="65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X</a:t>
                      </a:r>
                    </a:p>
                  </a:txBody>
                  <a:tcPr marL="6511" marR="6511" marT="65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X</a:t>
                      </a:r>
                    </a:p>
                  </a:txBody>
                  <a:tcPr marL="6511" marR="6511" marT="65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X</a:t>
                      </a:r>
                    </a:p>
                  </a:txBody>
                  <a:tcPr marL="6511" marR="6511" marT="65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X</a:t>
                      </a:r>
                    </a:p>
                  </a:txBody>
                  <a:tcPr marL="6511" marR="6511" marT="65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X</a:t>
                      </a:r>
                    </a:p>
                  </a:txBody>
                  <a:tcPr marL="6511" marR="6511" marT="65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X</a:t>
                      </a:r>
                    </a:p>
                  </a:txBody>
                  <a:tcPr marL="6511" marR="6511" marT="65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X</a:t>
                      </a:r>
                    </a:p>
                  </a:txBody>
                  <a:tcPr marL="6511" marR="6511" marT="65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X</a:t>
                      </a:r>
                    </a:p>
                  </a:txBody>
                  <a:tcPr marL="6511" marR="6511" marT="6513" marB="0" anchor="b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8944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Glycine </a:t>
                      </a: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max</a:t>
                      </a:r>
                    </a:p>
                  </a:txBody>
                  <a:tcPr marL="6511" marR="6511" marT="6513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X</a:t>
                      </a:r>
                    </a:p>
                  </a:txBody>
                  <a:tcPr marL="6511" marR="6511" marT="65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11" marR="6511" marT="65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11" marR="6511" marT="65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X</a:t>
                      </a:r>
                    </a:p>
                  </a:txBody>
                  <a:tcPr marL="6511" marR="6511" marT="65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X</a:t>
                      </a:r>
                    </a:p>
                  </a:txBody>
                  <a:tcPr marL="6511" marR="6511" marT="65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X</a:t>
                      </a:r>
                    </a:p>
                  </a:txBody>
                  <a:tcPr marL="6511" marR="6511" marT="65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X</a:t>
                      </a:r>
                    </a:p>
                  </a:txBody>
                  <a:tcPr marL="6511" marR="6511" marT="65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X</a:t>
                      </a:r>
                    </a:p>
                  </a:txBody>
                  <a:tcPr marL="6511" marR="6511" marT="65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X</a:t>
                      </a:r>
                    </a:p>
                  </a:txBody>
                  <a:tcPr marL="6511" marR="6511" marT="65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X</a:t>
                      </a:r>
                    </a:p>
                  </a:txBody>
                  <a:tcPr marL="6511" marR="6511" marT="65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X</a:t>
                      </a:r>
                    </a:p>
                  </a:txBody>
                  <a:tcPr marL="6511" marR="6511" marT="6513" marB="0" anchor="b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8944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</a:t>
                      </a:r>
                      <a:r>
                        <a:rPr lang="en-US" sz="1200" b="1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Vitis</a:t>
                      </a:r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</a:t>
                      </a:r>
                      <a:r>
                        <a:rPr lang="en-US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vinifera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511" marR="6511" marT="6513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X</a:t>
                      </a:r>
                    </a:p>
                  </a:txBody>
                  <a:tcPr marL="6511" marR="6511" marT="65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X</a:t>
                      </a:r>
                    </a:p>
                  </a:txBody>
                  <a:tcPr marL="6511" marR="6511" marT="65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11" marR="6511" marT="65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X</a:t>
                      </a:r>
                    </a:p>
                  </a:txBody>
                  <a:tcPr marL="6511" marR="6511" marT="65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X</a:t>
                      </a:r>
                    </a:p>
                  </a:txBody>
                  <a:tcPr marL="6511" marR="6511" marT="65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X</a:t>
                      </a:r>
                    </a:p>
                  </a:txBody>
                  <a:tcPr marL="6511" marR="6511" marT="65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X</a:t>
                      </a:r>
                    </a:p>
                  </a:txBody>
                  <a:tcPr marL="6511" marR="6511" marT="65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X</a:t>
                      </a:r>
                    </a:p>
                  </a:txBody>
                  <a:tcPr marL="6511" marR="6511" marT="65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X</a:t>
                      </a:r>
                    </a:p>
                  </a:txBody>
                  <a:tcPr marL="6511" marR="6511" marT="65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X</a:t>
                      </a:r>
                    </a:p>
                  </a:txBody>
                  <a:tcPr marL="6511" marR="6511" marT="65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X</a:t>
                      </a:r>
                    </a:p>
                  </a:txBody>
                  <a:tcPr marL="6511" marR="6511" marT="6513" marB="0" anchor="b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8944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</a:t>
                      </a:r>
                      <a:r>
                        <a:rPr lang="en-US" sz="1200" b="1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Populus</a:t>
                      </a:r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</a:t>
                      </a:r>
                      <a:r>
                        <a:rPr lang="en-US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trichocarpa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511" marR="6511" marT="6513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X</a:t>
                      </a:r>
                    </a:p>
                  </a:txBody>
                  <a:tcPr marL="6511" marR="6511" marT="65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11" marR="6511" marT="65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11" marR="6511" marT="65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X</a:t>
                      </a:r>
                    </a:p>
                  </a:txBody>
                  <a:tcPr marL="6511" marR="6511" marT="65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X</a:t>
                      </a:r>
                    </a:p>
                  </a:txBody>
                  <a:tcPr marL="6511" marR="6511" marT="65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X</a:t>
                      </a:r>
                    </a:p>
                  </a:txBody>
                  <a:tcPr marL="6511" marR="6511" marT="65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X</a:t>
                      </a:r>
                    </a:p>
                  </a:txBody>
                  <a:tcPr marL="6511" marR="6511" marT="65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X</a:t>
                      </a:r>
                    </a:p>
                  </a:txBody>
                  <a:tcPr marL="6511" marR="6511" marT="65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X</a:t>
                      </a:r>
                    </a:p>
                  </a:txBody>
                  <a:tcPr marL="6511" marR="6511" marT="65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X</a:t>
                      </a:r>
                    </a:p>
                  </a:txBody>
                  <a:tcPr marL="6511" marR="6511" marT="65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X</a:t>
                      </a:r>
                    </a:p>
                  </a:txBody>
                  <a:tcPr marL="6511" marR="6511" marT="6513" marB="0" anchor="b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8944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</a:t>
                      </a:r>
                      <a:r>
                        <a:rPr lang="en-US" sz="1200" b="1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Selaginella</a:t>
                      </a:r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</a:t>
                      </a:r>
                      <a:r>
                        <a:rPr lang="en-US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moellendorffii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511" marR="6511" marT="6513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X</a:t>
                      </a:r>
                    </a:p>
                  </a:txBody>
                  <a:tcPr marL="6511" marR="6511" marT="6513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11" marR="6511" marT="6513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11" marR="6511" marT="6513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X</a:t>
                      </a:r>
                    </a:p>
                  </a:txBody>
                  <a:tcPr marL="6511" marR="6511" marT="6513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X</a:t>
                      </a:r>
                    </a:p>
                  </a:txBody>
                  <a:tcPr marL="6511" marR="6511" marT="6513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X</a:t>
                      </a:r>
                    </a:p>
                  </a:txBody>
                  <a:tcPr marL="6511" marR="6511" marT="6513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X</a:t>
                      </a:r>
                    </a:p>
                  </a:txBody>
                  <a:tcPr marL="6511" marR="6511" marT="6513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X</a:t>
                      </a:r>
                    </a:p>
                  </a:txBody>
                  <a:tcPr marL="6511" marR="6511" marT="6513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X</a:t>
                      </a:r>
                    </a:p>
                  </a:txBody>
                  <a:tcPr marL="6511" marR="6511" marT="6513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X</a:t>
                      </a:r>
                    </a:p>
                  </a:txBody>
                  <a:tcPr marL="6511" marR="6511" marT="6513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X</a:t>
                      </a:r>
                    </a:p>
                  </a:txBody>
                  <a:tcPr marL="6511" marR="6511" marT="6513" marB="0" anchor="b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8944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</a:t>
                      </a:r>
                      <a:r>
                        <a:rPr lang="en-US" sz="1200" b="1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Physcomitrella</a:t>
                      </a:r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</a:t>
                      </a: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patens</a:t>
                      </a:r>
                    </a:p>
                  </a:txBody>
                  <a:tcPr marL="6511" marR="6511" marT="6513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X</a:t>
                      </a:r>
                    </a:p>
                  </a:txBody>
                  <a:tcPr marL="6511" marR="6511" marT="65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11" marR="6511" marT="65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11" marR="6511" marT="65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X</a:t>
                      </a:r>
                    </a:p>
                  </a:txBody>
                  <a:tcPr marL="6511" marR="6511" marT="65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X</a:t>
                      </a:r>
                    </a:p>
                  </a:txBody>
                  <a:tcPr marL="6511" marR="6511" marT="65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X</a:t>
                      </a:r>
                    </a:p>
                  </a:txBody>
                  <a:tcPr marL="6511" marR="6511" marT="65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X</a:t>
                      </a:r>
                    </a:p>
                  </a:txBody>
                  <a:tcPr marL="6511" marR="6511" marT="65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X</a:t>
                      </a:r>
                    </a:p>
                  </a:txBody>
                  <a:tcPr marL="6511" marR="6511" marT="65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X</a:t>
                      </a:r>
                    </a:p>
                  </a:txBody>
                  <a:tcPr marL="6511" marR="6511" marT="65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X</a:t>
                      </a:r>
                    </a:p>
                  </a:txBody>
                  <a:tcPr marL="6511" marR="6511" marT="65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X</a:t>
                      </a:r>
                    </a:p>
                  </a:txBody>
                  <a:tcPr marL="6511" marR="6511" marT="6513" marB="0" anchor="b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8944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Chlamydomonas </a:t>
                      </a:r>
                      <a:r>
                        <a:rPr lang="en-US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reinhardtii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511" marR="6511" marT="6513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X</a:t>
                      </a:r>
                    </a:p>
                  </a:txBody>
                  <a:tcPr marL="6511" marR="6511" marT="65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11" marR="6511" marT="65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11" marR="6511" marT="65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X</a:t>
                      </a:r>
                    </a:p>
                  </a:txBody>
                  <a:tcPr marL="6511" marR="6511" marT="65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X</a:t>
                      </a:r>
                    </a:p>
                  </a:txBody>
                  <a:tcPr marL="6511" marR="6511" marT="65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X</a:t>
                      </a:r>
                    </a:p>
                  </a:txBody>
                  <a:tcPr marL="6511" marR="6511" marT="65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X</a:t>
                      </a:r>
                    </a:p>
                  </a:txBody>
                  <a:tcPr marL="6511" marR="6511" marT="65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X</a:t>
                      </a:r>
                    </a:p>
                  </a:txBody>
                  <a:tcPr marL="6511" marR="6511" marT="65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X</a:t>
                      </a:r>
                    </a:p>
                  </a:txBody>
                  <a:tcPr marL="6511" marR="6511" marT="65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X</a:t>
                      </a:r>
                    </a:p>
                  </a:txBody>
                  <a:tcPr marL="6511" marR="6511" marT="65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X</a:t>
                      </a:r>
                    </a:p>
                  </a:txBody>
                  <a:tcPr marL="6511" marR="6511" marT="6513" marB="0" anchor="b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8944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</a:t>
                      </a:r>
                      <a:r>
                        <a:rPr lang="en-US" sz="1200" b="1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Cyanidioschyzon</a:t>
                      </a:r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</a:t>
                      </a:r>
                      <a:r>
                        <a:rPr lang="en-US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merolae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511" marR="6511" marT="6513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X</a:t>
                      </a:r>
                    </a:p>
                  </a:txBody>
                  <a:tcPr marL="6511" marR="6511" marT="65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11" marR="6511" marT="65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11" marR="6511" marT="65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X</a:t>
                      </a:r>
                    </a:p>
                  </a:txBody>
                  <a:tcPr marL="6511" marR="6511" marT="65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X</a:t>
                      </a:r>
                    </a:p>
                  </a:txBody>
                  <a:tcPr marL="6511" marR="6511" marT="65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X</a:t>
                      </a:r>
                    </a:p>
                  </a:txBody>
                  <a:tcPr marL="6511" marR="6511" marT="65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X</a:t>
                      </a:r>
                    </a:p>
                  </a:txBody>
                  <a:tcPr marL="6511" marR="6511" marT="65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X</a:t>
                      </a:r>
                    </a:p>
                  </a:txBody>
                  <a:tcPr marL="6511" marR="6511" marT="65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X</a:t>
                      </a:r>
                    </a:p>
                  </a:txBody>
                  <a:tcPr marL="6511" marR="6511" marT="65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X</a:t>
                      </a:r>
                    </a:p>
                  </a:txBody>
                  <a:tcPr marL="6511" marR="6511" marT="65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X</a:t>
                      </a:r>
                    </a:p>
                  </a:txBody>
                  <a:tcPr marL="6511" marR="6511" marT="6513" marB="0" anchor="b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8944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</a:t>
                      </a:r>
                      <a:r>
                        <a:rPr lang="en-US" sz="1200" b="1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Oryza</a:t>
                      </a:r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</a:t>
                      </a:r>
                      <a:r>
                        <a:rPr lang="en-US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brachyantha</a:t>
                      </a: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(FF) 3S</a:t>
                      </a:r>
                    </a:p>
                  </a:txBody>
                  <a:tcPr marL="6511" marR="6511" marT="6513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11" marR="6511" marT="6513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11" marR="6511" marT="6513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11" marR="6511" marT="6513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X</a:t>
                      </a:r>
                    </a:p>
                  </a:txBody>
                  <a:tcPr marL="6511" marR="6511" marT="6513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X</a:t>
                      </a:r>
                    </a:p>
                  </a:txBody>
                  <a:tcPr marL="6511" marR="6511" marT="6513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11" marR="6511" marT="6513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11" marR="6511" marT="6513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11" marR="6511" marT="6513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X</a:t>
                      </a:r>
                    </a:p>
                  </a:txBody>
                  <a:tcPr marL="6511" marR="6511" marT="6513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X</a:t>
                      </a:r>
                    </a:p>
                  </a:txBody>
                  <a:tcPr marL="6511" marR="6511" marT="6513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X</a:t>
                      </a:r>
                    </a:p>
                  </a:txBody>
                  <a:tcPr marL="6511" marR="6511" marT="6513" marB="0" anchor="b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8944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</a:t>
                      </a:r>
                      <a:r>
                        <a:rPr lang="en-US" sz="1200" b="1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Oryza</a:t>
                      </a:r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</a:t>
                      </a:r>
                      <a:r>
                        <a:rPr lang="en-US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officinalis</a:t>
                      </a: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(CC) 3S</a:t>
                      </a:r>
                    </a:p>
                  </a:txBody>
                  <a:tcPr marL="6511" marR="6511" marT="6513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11" marR="6511" marT="65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11" marR="6511" marT="65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11" marR="6511" marT="65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X</a:t>
                      </a:r>
                    </a:p>
                  </a:txBody>
                  <a:tcPr marL="6511" marR="6511" marT="65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X</a:t>
                      </a:r>
                    </a:p>
                  </a:txBody>
                  <a:tcPr marL="6511" marR="6511" marT="65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11" marR="6511" marT="65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11" marR="6511" marT="65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11" marR="6511" marT="65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X</a:t>
                      </a:r>
                    </a:p>
                  </a:txBody>
                  <a:tcPr marL="6511" marR="6511" marT="65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X</a:t>
                      </a:r>
                    </a:p>
                  </a:txBody>
                  <a:tcPr marL="6511" marR="6511" marT="65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X</a:t>
                      </a:r>
                    </a:p>
                  </a:txBody>
                  <a:tcPr marL="6511" marR="6511" marT="6513" marB="0" anchor="b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8944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</a:t>
                      </a:r>
                      <a:r>
                        <a:rPr lang="en-US" sz="1200" b="1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Oryza</a:t>
                      </a:r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</a:t>
                      </a:r>
                      <a:r>
                        <a:rPr lang="en-US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punctata</a:t>
                      </a: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(BB) 3S</a:t>
                      </a:r>
                    </a:p>
                  </a:txBody>
                  <a:tcPr marL="6511" marR="6511" marT="6513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11" marR="6511" marT="65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11" marR="6511" marT="65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11" marR="6511" marT="65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X</a:t>
                      </a:r>
                    </a:p>
                  </a:txBody>
                  <a:tcPr marL="6511" marR="6511" marT="65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X</a:t>
                      </a:r>
                    </a:p>
                  </a:txBody>
                  <a:tcPr marL="6511" marR="6511" marT="65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11" marR="6511" marT="65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11" marR="6511" marT="65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11" marR="6511" marT="65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X</a:t>
                      </a:r>
                    </a:p>
                  </a:txBody>
                  <a:tcPr marL="6511" marR="6511" marT="65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X</a:t>
                      </a:r>
                    </a:p>
                  </a:txBody>
                  <a:tcPr marL="6511" marR="6511" marT="65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X</a:t>
                      </a:r>
                    </a:p>
                  </a:txBody>
                  <a:tcPr marL="6511" marR="6511" marT="6513" marB="0" anchor="b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8944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</a:t>
                      </a:r>
                      <a:r>
                        <a:rPr lang="en-US" sz="1200" b="1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Oryza</a:t>
                      </a:r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</a:t>
                      </a:r>
                      <a:r>
                        <a:rPr lang="en-US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minuta</a:t>
                      </a: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(BB) 3S</a:t>
                      </a:r>
                    </a:p>
                  </a:txBody>
                  <a:tcPr marL="6511" marR="6511" marT="6513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11" marR="6511" marT="65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11" marR="6511" marT="65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11" marR="6511" marT="65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X</a:t>
                      </a:r>
                    </a:p>
                  </a:txBody>
                  <a:tcPr marL="6511" marR="6511" marT="65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X</a:t>
                      </a:r>
                    </a:p>
                  </a:txBody>
                  <a:tcPr marL="6511" marR="6511" marT="65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11" marR="6511" marT="65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11" marR="6511" marT="65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11" marR="6511" marT="65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X</a:t>
                      </a:r>
                    </a:p>
                  </a:txBody>
                  <a:tcPr marL="6511" marR="6511" marT="65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X</a:t>
                      </a:r>
                    </a:p>
                  </a:txBody>
                  <a:tcPr marL="6511" marR="6511" marT="65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X</a:t>
                      </a:r>
                    </a:p>
                  </a:txBody>
                  <a:tcPr marL="6511" marR="6511" marT="6513" marB="0" anchor="b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8944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</a:t>
                      </a:r>
                      <a:r>
                        <a:rPr lang="en-US" sz="1200" b="1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Oryza</a:t>
                      </a:r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</a:t>
                      </a:r>
                      <a:r>
                        <a:rPr lang="en-US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minuta</a:t>
                      </a: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(CC) 3S</a:t>
                      </a:r>
                    </a:p>
                  </a:txBody>
                  <a:tcPr marL="6511" marR="6511" marT="6513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11" marR="6511" marT="65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11" marR="6511" marT="65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11" marR="6511" marT="65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X</a:t>
                      </a:r>
                    </a:p>
                  </a:txBody>
                  <a:tcPr marL="6511" marR="6511" marT="65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X</a:t>
                      </a:r>
                    </a:p>
                  </a:txBody>
                  <a:tcPr marL="6511" marR="6511" marT="65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11" marR="6511" marT="65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11" marR="6511" marT="65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11" marR="6511" marT="65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X</a:t>
                      </a:r>
                    </a:p>
                  </a:txBody>
                  <a:tcPr marL="6511" marR="6511" marT="65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X</a:t>
                      </a:r>
                    </a:p>
                  </a:txBody>
                  <a:tcPr marL="6511" marR="6511" marT="65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X</a:t>
                      </a:r>
                    </a:p>
                  </a:txBody>
                  <a:tcPr marL="6511" marR="6511" marT="6513" marB="0" anchor="b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8944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</a:t>
                      </a:r>
                      <a:r>
                        <a:rPr lang="en-US" sz="1200" b="1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Oryza</a:t>
                      </a:r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</a:t>
                      </a:r>
                      <a:r>
                        <a:rPr lang="en-US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barthii</a:t>
                      </a: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(AA) 3S</a:t>
                      </a:r>
                    </a:p>
                  </a:txBody>
                  <a:tcPr marL="6511" marR="6511" marT="6513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11" marR="6511" marT="65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11" marR="6511" marT="65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11" marR="6511" marT="65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X</a:t>
                      </a:r>
                    </a:p>
                  </a:txBody>
                  <a:tcPr marL="6511" marR="6511" marT="65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X</a:t>
                      </a:r>
                    </a:p>
                  </a:txBody>
                  <a:tcPr marL="6511" marR="6511" marT="65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11" marR="6511" marT="65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11" marR="6511" marT="65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11" marR="6511" marT="65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X</a:t>
                      </a:r>
                    </a:p>
                  </a:txBody>
                  <a:tcPr marL="6511" marR="6511" marT="65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X</a:t>
                      </a:r>
                    </a:p>
                  </a:txBody>
                  <a:tcPr marL="6511" marR="6511" marT="65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X</a:t>
                      </a:r>
                    </a:p>
                  </a:txBody>
                  <a:tcPr marL="6511" marR="6511" marT="6513" marB="0" anchor="b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8944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</a:t>
                      </a:r>
                      <a:r>
                        <a:rPr lang="en-US" sz="1200" b="1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Oryza</a:t>
                      </a:r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</a:t>
                      </a:r>
                      <a:r>
                        <a:rPr lang="en-US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nivara</a:t>
                      </a: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(AA) 3S</a:t>
                      </a:r>
                    </a:p>
                  </a:txBody>
                  <a:tcPr marL="6511" marR="6511" marT="6513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11" marR="6511" marT="65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11" marR="6511" marT="65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11" marR="6511" marT="65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X</a:t>
                      </a:r>
                    </a:p>
                  </a:txBody>
                  <a:tcPr marL="6511" marR="6511" marT="65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X</a:t>
                      </a:r>
                    </a:p>
                  </a:txBody>
                  <a:tcPr marL="6511" marR="6511" marT="65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11" marR="6511" marT="65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11" marR="6511" marT="65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11" marR="6511" marT="65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X</a:t>
                      </a:r>
                    </a:p>
                  </a:txBody>
                  <a:tcPr marL="6511" marR="6511" marT="65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X</a:t>
                      </a:r>
                    </a:p>
                  </a:txBody>
                  <a:tcPr marL="6511" marR="6511" marT="65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X</a:t>
                      </a:r>
                    </a:p>
                  </a:txBody>
                  <a:tcPr marL="6511" marR="6511" marT="6513" marB="0" anchor="b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8944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</a:t>
                      </a:r>
                      <a:r>
                        <a:rPr lang="en-US" sz="1200" b="1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Oryza</a:t>
                      </a:r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</a:t>
                      </a:r>
                      <a:r>
                        <a:rPr lang="en-US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rufipogon</a:t>
                      </a: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(AA) 3S</a:t>
                      </a:r>
                    </a:p>
                  </a:txBody>
                  <a:tcPr marL="6511" marR="6511" marT="6513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11" marR="6511" marT="65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11" marR="6511" marT="65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11" marR="6511" marT="65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X</a:t>
                      </a:r>
                    </a:p>
                  </a:txBody>
                  <a:tcPr marL="6511" marR="6511" marT="65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X</a:t>
                      </a:r>
                    </a:p>
                  </a:txBody>
                  <a:tcPr marL="6511" marR="6511" marT="65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11" marR="6511" marT="65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11" marR="6511" marT="65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11" marR="6511" marT="65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X</a:t>
                      </a:r>
                    </a:p>
                  </a:txBody>
                  <a:tcPr marL="6511" marR="6511" marT="65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X</a:t>
                      </a:r>
                    </a:p>
                  </a:txBody>
                  <a:tcPr marL="6511" marR="6511" marT="65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X</a:t>
                      </a:r>
                    </a:p>
                  </a:txBody>
                  <a:tcPr marL="6511" marR="6511" marT="6513" marB="0" anchor="b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864689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1216" t="35338" r="2221" b="35527"/>
          <a:stretch/>
        </p:blipFill>
        <p:spPr>
          <a:xfrm>
            <a:off x="381000" y="4087813"/>
            <a:ext cx="8326438" cy="1731962"/>
          </a:xfrm>
          <a:prstGeom prst="rect">
            <a:avLst/>
          </a:prstGeom>
          <a:solidFill>
            <a:srgbClr val="FEF8F4"/>
          </a:solidFill>
          <a:ln>
            <a:noFill/>
          </a:ln>
          <a:effectLst>
            <a:outerShdw blurRad="50800" dist="762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5058" name="TextBox 4"/>
          <p:cNvSpPr txBox="1">
            <a:spLocks noChangeArrowheads="1"/>
          </p:cNvSpPr>
          <p:nvPr/>
        </p:nvSpPr>
        <p:spPr bwMode="auto">
          <a:xfrm>
            <a:off x="477838" y="2978150"/>
            <a:ext cx="8066087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2000">
                <a:solidFill>
                  <a:srgbClr val="000000"/>
                </a:solidFill>
                <a:latin typeface="Optima" charset="0"/>
                <a:cs typeface="Optima" charset="0"/>
              </a:rPr>
              <a:t>Use case:</a:t>
            </a:r>
          </a:p>
          <a:p>
            <a:r>
              <a:rPr lang="en-US" sz="2000">
                <a:solidFill>
                  <a:srgbClr val="000000"/>
                </a:solidFill>
                <a:latin typeface="Optima" charset="0"/>
                <a:cs typeface="Optima" charset="0"/>
              </a:rPr>
              <a:t>Mine germplasm for loss of function alleles in diversity populations:</a:t>
            </a:r>
          </a:p>
          <a:p>
            <a:r>
              <a:rPr lang="en-US" sz="2000">
                <a:solidFill>
                  <a:srgbClr val="000000"/>
                </a:solidFill>
                <a:latin typeface="Optima" charset="0"/>
                <a:cs typeface="Optima" charset="0"/>
              </a:rPr>
              <a:t>All Myb-domain genes with “STOP_GAINED” SNP allele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 bwMode="auto">
          <a:xfrm>
            <a:off x="457200" y="274638"/>
            <a:ext cx="8229600" cy="735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anchor="ctr">
            <a:normAutofit fontScale="97500" lnSpcReduction="10000"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alibri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Goudy Old Style" charset="0"/>
                <a:ea typeface="ＭＳ Ｐゴシック" charset="-128"/>
                <a:cs typeface="ＭＳ Ｐゴシック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Goudy Old Style" charset="0"/>
                <a:ea typeface="ＭＳ Ｐゴシック" charset="-128"/>
                <a:cs typeface="ＭＳ Ｐゴシック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Goudy Old Style" charset="0"/>
                <a:ea typeface="ＭＳ Ｐゴシック" charset="-128"/>
                <a:cs typeface="ＭＳ Ｐゴシック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Goudy Old Style" charset="0"/>
                <a:ea typeface="ＭＳ Ｐゴシック" charset="-128"/>
                <a:cs typeface="ＭＳ Ｐゴシック" charset="-128"/>
              </a:defRPr>
            </a:lvl9pPr>
          </a:lstStyle>
          <a:p>
            <a:pPr algn="l">
              <a:defRPr/>
            </a:pPr>
            <a:r>
              <a:rPr lang="en-US" smtClean="0">
                <a:latin typeface="Optima"/>
                <a:cs typeface="Optima"/>
              </a:rPr>
              <a:t>GrameneMart</a:t>
            </a:r>
            <a:endParaRPr lang="en-US" dirty="0">
              <a:latin typeface="Optima"/>
              <a:cs typeface="Optima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7062" t="16966" r="5242" b="11073"/>
          <a:stretch/>
        </p:blipFill>
        <p:spPr>
          <a:xfrm>
            <a:off x="6002338" y="274638"/>
            <a:ext cx="2784475" cy="904875"/>
          </a:xfrm>
          <a:prstGeom prst="rect">
            <a:avLst/>
          </a:prstGeom>
          <a:solidFill>
            <a:srgbClr val="FEF8F4"/>
          </a:solidFill>
          <a:ln>
            <a:solidFill>
              <a:schemeClr val="tx2">
                <a:lumMod val="40000"/>
                <a:lumOff val="60000"/>
              </a:schemeClr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5061" name="TextBox 7"/>
          <p:cNvSpPr txBox="1">
            <a:spLocks noChangeArrowheads="1"/>
          </p:cNvSpPr>
          <p:nvPr/>
        </p:nvSpPr>
        <p:spPr bwMode="auto">
          <a:xfrm>
            <a:off x="747713" y="1339850"/>
            <a:ext cx="5211762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Font typeface="Arial" charset="0"/>
              <a:buChar char="•"/>
            </a:pPr>
            <a:r>
              <a:rPr lang="en-US">
                <a:latin typeface="Optima" charset="0"/>
                <a:cs typeface="Optima" charset="0"/>
              </a:rPr>
              <a:t>Custom queries for bulk downloads</a:t>
            </a:r>
          </a:p>
          <a:p>
            <a:pPr>
              <a:buFont typeface="Arial" charset="0"/>
              <a:buChar char="•"/>
            </a:pPr>
            <a:r>
              <a:rPr lang="en-US">
                <a:latin typeface="Optima" charset="0"/>
                <a:cs typeface="Optima" charset="0"/>
              </a:rPr>
              <a:t>Powerful tool for data mining </a:t>
            </a:r>
          </a:p>
        </p:txBody>
      </p:sp>
    </p:spTree>
    <p:extLst>
      <p:ext uri="{BB962C8B-B14F-4D97-AF65-F5344CB8AC3E}">
        <p14:creationId xmlns:p14="http://schemas.microsoft.com/office/powerpoint/2010/main" val="35900282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5" name="Title 1"/>
          <p:cNvSpPr>
            <a:spLocks noGrp="1"/>
          </p:cNvSpPr>
          <p:nvPr>
            <p:ph type="title"/>
          </p:nvPr>
        </p:nvSpPr>
        <p:spPr>
          <a:xfrm>
            <a:off x="369888" y="874713"/>
            <a:ext cx="1992312" cy="457200"/>
          </a:xfrm>
        </p:spPr>
        <p:txBody>
          <a:bodyPr>
            <a:normAutofit fontScale="90000"/>
          </a:bodyPr>
          <a:lstStyle/>
          <a:p>
            <a:pPr algn="l" eaLnBrk="1" hangingPunct="1">
              <a:defRPr/>
            </a:pPr>
            <a:r>
              <a:rPr lang="en-US" dirty="0" smtClean="0">
                <a:latin typeface="Goudy Old Style" charset="0"/>
                <a:ea typeface="ＭＳ Ｐゴシック" charset="0"/>
                <a:cs typeface="ＭＳ Ｐゴシック" charset="0"/>
              </a:rPr>
              <a:t>HELP!</a:t>
            </a:r>
            <a:endParaRPr lang="en-US" dirty="0">
              <a:latin typeface="Goudy Old Style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46082" name="Picture 3" descr="Screen shot 2011-01-12 at 10.58.28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98575"/>
            <a:ext cx="5875338" cy="520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6083" name="Group 5"/>
          <p:cNvGrpSpPr>
            <a:grpSpLocks/>
          </p:cNvGrpSpPr>
          <p:nvPr/>
        </p:nvGrpSpPr>
        <p:grpSpPr bwMode="auto">
          <a:xfrm>
            <a:off x="17463" y="3175"/>
            <a:ext cx="9055100" cy="858838"/>
            <a:chOff x="16943" y="142442"/>
            <a:chExt cx="9055837" cy="858733"/>
          </a:xfrm>
        </p:grpSpPr>
        <p:pic>
          <p:nvPicPr>
            <p:cNvPr id="46086" name="Picture 4" descr="Screen shot 2011-01-12 at 10.59.24 A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943" y="142442"/>
              <a:ext cx="9055837" cy="8112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6087" name="Rounded Rectangle 6"/>
            <p:cNvSpPr>
              <a:spLocks noChangeArrowheads="1"/>
            </p:cNvSpPr>
            <p:nvPr/>
          </p:nvSpPr>
          <p:spPr bwMode="auto">
            <a:xfrm>
              <a:off x="7536787" y="548559"/>
              <a:ext cx="653198" cy="452616"/>
            </a:xfrm>
            <a:prstGeom prst="roundRect">
              <a:avLst>
                <a:gd name="adj" fmla="val 16667"/>
              </a:avLst>
            </a:prstGeom>
            <a:noFill/>
            <a:ln w="254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46084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1388" y="1036638"/>
            <a:ext cx="1800225" cy="170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6788" y="2738438"/>
            <a:ext cx="2719387" cy="3889375"/>
          </a:xfrm>
          <a:prstGeom prst="rect">
            <a:avLst/>
          </a:prstGeom>
          <a:ln>
            <a:solidFill>
              <a:srgbClr val="0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582563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Title 1"/>
          <p:cNvSpPr>
            <a:spLocks noGrp="1"/>
          </p:cNvSpPr>
          <p:nvPr>
            <p:ph type="title"/>
          </p:nvPr>
        </p:nvSpPr>
        <p:spPr>
          <a:xfrm>
            <a:off x="457200" y="1319213"/>
            <a:ext cx="8229600" cy="781050"/>
          </a:xfrm>
        </p:spPr>
        <p:txBody>
          <a:bodyPr/>
          <a:lstStyle/>
          <a:p>
            <a:pPr algn="l" eaLnBrk="1" hangingPunct="1"/>
            <a:r>
              <a:rPr lang="en-US">
                <a:latin typeface="Goudy Old Style" charset="0"/>
                <a:ea typeface="ＭＳ Ｐゴシック" charset="0"/>
                <a:cs typeface="ＭＳ Ｐゴシック" charset="0"/>
              </a:rPr>
              <a:t>Contact Us!</a:t>
            </a:r>
          </a:p>
        </p:txBody>
      </p:sp>
      <p:pic>
        <p:nvPicPr>
          <p:cNvPr id="47106" name="Picture 4" descr="Screen shot 2011-01-12 at 11.01.17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1825" y="950913"/>
            <a:ext cx="5743575" cy="5868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7107" name="Group 1"/>
          <p:cNvGrpSpPr>
            <a:grpSpLocks/>
          </p:cNvGrpSpPr>
          <p:nvPr/>
        </p:nvGrpSpPr>
        <p:grpSpPr bwMode="auto">
          <a:xfrm>
            <a:off x="457200" y="112713"/>
            <a:ext cx="8458200" cy="838200"/>
            <a:chOff x="457200" y="1098256"/>
            <a:chExt cx="8458200" cy="838200"/>
          </a:xfrm>
        </p:grpSpPr>
        <p:pic>
          <p:nvPicPr>
            <p:cNvPr id="47108" name="Picture 3" descr="Screen shot 2011-01-12 at 10.59.41 A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200" y="1174456"/>
              <a:ext cx="8369300" cy="76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7109" name="Rounded Rectangle 5"/>
            <p:cNvSpPr>
              <a:spLocks noChangeArrowheads="1"/>
            </p:cNvSpPr>
            <p:nvPr/>
          </p:nvSpPr>
          <p:spPr bwMode="auto">
            <a:xfrm>
              <a:off x="7696200" y="1098256"/>
              <a:ext cx="1219200" cy="457200"/>
            </a:xfrm>
            <a:prstGeom prst="roundRect">
              <a:avLst>
                <a:gd name="adj" fmla="val 16667"/>
              </a:avLst>
            </a:prstGeom>
            <a:noFill/>
            <a:ln w="254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776880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48130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609600"/>
            <a:ext cx="7885113" cy="6161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82" b="4691"/>
          <a:stretch>
            <a:fillRect/>
          </a:stretch>
        </p:blipFill>
        <p:spPr bwMode="auto">
          <a:xfrm>
            <a:off x="481013" y="584200"/>
            <a:ext cx="7862887" cy="6184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296379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4915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675" y="836613"/>
            <a:ext cx="7800975" cy="533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248067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50178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864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81830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51202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502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531284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5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561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096290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0"/>
            <a:ext cx="89662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1" name="Straight Arrow Connector 10"/>
          <p:cNvCxnSpPr/>
          <p:nvPr/>
        </p:nvCxnSpPr>
        <p:spPr>
          <a:xfrm flipV="1">
            <a:off x="2341563" y="531813"/>
            <a:ext cx="182562" cy="198437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2536825" y="1898650"/>
            <a:ext cx="184150" cy="19843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00" y="0"/>
            <a:ext cx="8993188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64153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7013" y="800100"/>
            <a:ext cx="7269162" cy="5394325"/>
          </a:xfrm>
          <a:prstGeom prst="rect">
            <a:avLst/>
          </a:prstGeom>
          <a:ln>
            <a:solidFill>
              <a:srgbClr val="0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8" name="Group 7"/>
          <p:cNvGrpSpPr>
            <a:grpSpLocks/>
          </p:cNvGrpSpPr>
          <p:nvPr/>
        </p:nvGrpSpPr>
        <p:grpSpPr bwMode="auto">
          <a:xfrm>
            <a:off x="288925" y="1993900"/>
            <a:ext cx="1055688" cy="923925"/>
            <a:chOff x="-53367" y="1993900"/>
            <a:chExt cx="1056667" cy="923330"/>
          </a:xfrm>
        </p:grpSpPr>
        <p:cxnSp>
          <p:nvCxnSpPr>
            <p:cNvPr id="6" name="Straight Connector 5"/>
            <p:cNvCxnSpPr/>
            <p:nvPr/>
          </p:nvCxnSpPr>
          <p:spPr>
            <a:xfrm>
              <a:off x="1003300" y="2171585"/>
              <a:ext cx="0" cy="60920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464" name="TextBox 6"/>
            <p:cNvSpPr txBox="1">
              <a:spLocks noChangeArrowheads="1"/>
            </p:cNvSpPr>
            <p:nvPr/>
          </p:nvSpPr>
          <p:spPr bwMode="auto">
            <a:xfrm>
              <a:off x="-53367" y="1993900"/>
              <a:ext cx="1018568" cy="923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sz="1800"/>
                <a:t>Quick entry points</a:t>
              </a:r>
            </a:p>
          </p:txBody>
        </p:sp>
      </p:grpSp>
      <p:grpSp>
        <p:nvGrpSpPr>
          <p:cNvPr id="13" name="Group 12"/>
          <p:cNvGrpSpPr>
            <a:grpSpLocks/>
          </p:cNvGrpSpPr>
          <p:nvPr/>
        </p:nvGrpSpPr>
        <p:grpSpPr bwMode="auto">
          <a:xfrm>
            <a:off x="3808413" y="977900"/>
            <a:ext cx="1778000" cy="279400"/>
            <a:chOff x="3467100" y="977900"/>
            <a:chExt cx="1778000" cy="279400"/>
          </a:xfrm>
        </p:grpSpPr>
        <p:cxnSp>
          <p:nvCxnSpPr>
            <p:cNvPr id="10" name="Straight Arrow Connector 9"/>
            <p:cNvCxnSpPr/>
            <p:nvPr/>
          </p:nvCxnSpPr>
          <p:spPr>
            <a:xfrm flipH="1">
              <a:off x="3467100" y="977900"/>
              <a:ext cx="177800" cy="27940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 flipH="1">
              <a:off x="4229100" y="977900"/>
              <a:ext cx="177800" cy="27940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 flipH="1">
              <a:off x="5067300" y="977900"/>
              <a:ext cx="177800" cy="27940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729236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400" y="876300"/>
            <a:ext cx="7704138" cy="5402263"/>
          </a:xfrm>
          <a:prstGeom prst="rect">
            <a:avLst/>
          </a:prstGeom>
          <a:ln>
            <a:solidFill>
              <a:srgbClr val="0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274888" y="2149475"/>
            <a:ext cx="6216650" cy="4129088"/>
          </a:xfrm>
          <a:solidFill>
            <a:srgbClr val="FEFFAC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Browser tracks</a:t>
            </a:r>
          </a:p>
          <a:p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Whole genome alignments</a:t>
            </a:r>
          </a:p>
          <a:p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Synteny views</a:t>
            </a:r>
          </a:p>
          <a:p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Location-based variation</a:t>
            </a:r>
          </a:p>
        </p:txBody>
      </p:sp>
    </p:spTree>
    <p:extLst>
      <p:ext uri="{BB962C8B-B14F-4D97-AF65-F5344CB8AC3E}">
        <p14:creationId xmlns:p14="http://schemas.microsoft.com/office/powerpoint/2010/main" val="12914693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939800"/>
            <a:ext cx="7718425" cy="5334000"/>
          </a:xfrm>
          <a:prstGeom prst="rect">
            <a:avLst/>
          </a:prstGeom>
          <a:ln>
            <a:solidFill>
              <a:srgbClr val="0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268538" y="1855788"/>
            <a:ext cx="6151562" cy="3808412"/>
          </a:xfrm>
          <a:solidFill>
            <a:srgbClr val="FEFFAC"/>
          </a:solidFill>
          <a:ln>
            <a:solidFill>
              <a:srgbClr val="0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>
              <a:defRPr/>
            </a:pPr>
            <a:r>
              <a:rPr lang="en-US" dirty="0" smtClean="0"/>
              <a:t>Gene sequence</a:t>
            </a:r>
          </a:p>
          <a:p>
            <a:pPr>
              <a:defRPr/>
            </a:pPr>
            <a:r>
              <a:rPr lang="en-US" dirty="0" smtClean="0"/>
              <a:t>Splice variants</a:t>
            </a:r>
          </a:p>
          <a:p>
            <a:pPr>
              <a:defRPr/>
            </a:pPr>
            <a:r>
              <a:rPr lang="en-US" dirty="0" smtClean="0"/>
              <a:t>Gene centered variation</a:t>
            </a:r>
          </a:p>
          <a:p>
            <a:pPr>
              <a:defRPr/>
            </a:pPr>
            <a:r>
              <a:rPr lang="en-US" dirty="0" smtClean="0"/>
              <a:t>Phylogenetic trees</a:t>
            </a:r>
          </a:p>
          <a:p>
            <a:pPr>
              <a:defRPr/>
            </a:pPr>
            <a:r>
              <a:rPr lang="en-US" dirty="0" smtClean="0"/>
              <a:t>Cross-reference to external databases</a:t>
            </a:r>
          </a:p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53198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" y="955675"/>
            <a:ext cx="7818438" cy="4876800"/>
          </a:xfrm>
          <a:prstGeom prst="rect">
            <a:avLst/>
          </a:prstGeom>
          <a:ln>
            <a:solidFill>
              <a:srgbClr val="0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139950" y="1868488"/>
            <a:ext cx="5975350" cy="3617912"/>
          </a:xfrm>
          <a:solidFill>
            <a:srgbClr val="FEFFAC"/>
          </a:solidFill>
          <a:ln>
            <a:solidFill>
              <a:srgbClr val="0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>
              <a:defRPr/>
            </a:pPr>
            <a:r>
              <a:rPr lang="en-US" dirty="0" smtClean="0"/>
              <a:t>Transcript &amp; protein sequences</a:t>
            </a:r>
          </a:p>
          <a:p>
            <a:pPr>
              <a:defRPr/>
            </a:pPr>
            <a:r>
              <a:rPr lang="en-US" dirty="0" smtClean="0"/>
              <a:t>Protein structure</a:t>
            </a:r>
          </a:p>
          <a:p>
            <a:pPr>
              <a:defRPr/>
            </a:pPr>
            <a:r>
              <a:rPr lang="en-US" dirty="0" smtClean="0"/>
              <a:t>Transcript &amp; protein based variation</a:t>
            </a:r>
          </a:p>
          <a:p>
            <a:pPr>
              <a:defRPr/>
            </a:pPr>
            <a:r>
              <a:rPr lang="en-US" dirty="0" smtClean="0"/>
              <a:t>GO and other ontologies</a:t>
            </a:r>
          </a:p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18363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6563" y="431800"/>
            <a:ext cx="8229600" cy="754063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 smtClean="0"/>
              <a:t>Location View Browser Tracks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2900" y="1277938"/>
            <a:ext cx="5803900" cy="511492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762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27" name="Group 26"/>
          <p:cNvGrpSpPr>
            <a:grpSpLocks/>
          </p:cNvGrpSpPr>
          <p:nvPr/>
        </p:nvGrpSpPr>
        <p:grpSpPr bwMode="auto">
          <a:xfrm>
            <a:off x="471488" y="2108200"/>
            <a:ext cx="2233612" cy="977900"/>
            <a:chOff x="471059" y="2108200"/>
            <a:chExt cx="2234041" cy="977900"/>
          </a:xfrm>
        </p:grpSpPr>
        <p:cxnSp>
          <p:nvCxnSpPr>
            <p:cNvPr id="6" name="Straight Connector 5"/>
            <p:cNvCxnSpPr/>
            <p:nvPr/>
          </p:nvCxnSpPr>
          <p:spPr>
            <a:xfrm>
              <a:off x="2705100" y="2108200"/>
              <a:ext cx="0" cy="97790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574" name="TextBox 6"/>
            <p:cNvSpPr txBox="1">
              <a:spLocks noChangeArrowheads="1"/>
            </p:cNvSpPr>
            <p:nvPr/>
          </p:nvSpPr>
          <p:spPr bwMode="auto">
            <a:xfrm>
              <a:off x="471059" y="2466359"/>
              <a:ext cx="216939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sz="1800">
                  <a:solidFill>
                    <a:srgbClr val="FF0000"/>
                  </a:solidFill>
                </a:rPr>
                <a:t>TAIR 10 Annotation</a:t>
              </a:r>
            </a:p>
          </p:txBody>
        </p:sp>
      </p:grpSp>
      <p:grpSp>
        <p:nvGrpSpPr>
          <p:cNvPr id="12" name="Group 11"/>
          <p:cNvGrpSpPr>
            <a:grpSpLocks/>
          </p:cNvGrpSpPr>
          <p:nvPr/>
        </p:nvGrpSpPr>
        <p:grpSpPr bwMode="auto">
          <a:xfrm>
            <a:off x="285750" y="1917700"/>
            <a:ext cx="2468563" cy="1465263"/>
            <a:chOff x="286433" y="1917700"/>
            <a:chExt cx="2468194" cy="1464826"/>
          </a:xfrm>
        </p:grpSpPr>
        <p:cxnSp>
          <p:nvCxnSpPr>
            <p:cNvPr id="8" name="Straight Connector 7"/>
            <p:cNvCxnSpPr/>
            <p:nvPr/>
          </p:nvCxnSpPr>
          <p:spPr>
            <a:xfrm>
              <a:off x="2705421" y="3149233"/>
              <a:ext cx="0" cy="138072"/>
            </a:xfrm>
            <a:prstGeom prst="line">
              <a:avLst/>
            </a:prstGeom>
            <a:ln>
              <a:solidFill>
                <a:srgbClr val="0000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2705421" y="1917700"/>
              <a:ext cx="0" cy="136484"/>
            </a:xfrm>
            <a:prstGeom prst="line">
              <a:avLst/>
            </a:prstGeom>
            <a:ln>
              <a:solidFill>
                <a:srgbClr val="0000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572" name="TextBox 10"/>
            <p:cNvSpPr txBox="1">
              <a:spLocks noChangeArrowheads="1"/>
            </p:cNvSpPr>
            <p:nvPr/>
          </p:nvSpPr>
          <p:spPr bwMode="auto">
            <a:xfrm>
              <a:off x="286433" y="3013194"/>
              <a:ext cx="2468194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sz="1800">
                  <a:solidFill>
                    <a:srgbClr val="0000FF"/>
                  </a:solidFill>
                </a:rPr>
                <a:t>EST/cDNA alignments</a:t>
              </a:r>
            </a:p>
          </p:txBody>
        </p:sp>
      </p:grpSp>
      <p:grpSp>
        <p:nvGrpSpPr>
          <p:cNvPr id="18" name="Group 17"/>
          <p:cNvGrpSpPr>
            <a:grpSpLocks/>
          </p:cNvGrpSpPr>
          <p:nvPr/>
        </p:nvGrpSpPr>
        <p:grpSpPr bwMode="auto">
          <a:xfrm>
            <a:off x="1200150" y="1617663"/>
            <a:ext cx="1519238" cy="1982787"/>
            <a:chOff x="1200209" y="1617226"/>
            <a:chExt cx="1518915" cy="1982752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2704839" y="3331696"/>
              <a:ext cx="0" cy="261932"/>
            </a:xfrm>
            <a:prstGeom prst="line">
              <a:avLst/>
            </a:prstGeom>
            <a:ln>
              <a:solidFill>
                <a:srgbClr val="FF66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2704839" y="1617226"/>
              <a:ext cx="0" cy="261932"/>
            </a:xfrm>
            <a:prstGeom prst="line">
              <a:avLst/>
            </a:prstGeom>
            <a:ln>
              <a:solidFill>
                <a:srgbClr val="FF66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569" name="TextBox 16"/>
            <p:cNvSpPr txBox="1">
              <a:spLocks noChangeArrowheads="1"/>
            </p:cNvSpPr>
            <p:nvPr/>
          </p:nvSpPr>
          <p:spPr bwMode="auto">
            <a:xfrm>
              <a:off x="1200209" y="3230646"/>
              <a:ext cx="1518915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sz="1800">
                  <a:solidFill>
                    <a:srgbClr val="FF6600"/>
                  </a:solidFill>
                </a:rPr>
                <a:t>Array probes</a:t>
              </a:r>
            </a:p>
          </p:txBody>
        </p:sp>
      </p:grpSp>
      <p:grpSp>
        <p:nvGrpSpPr>
          <p:cNvPr id="26" name="Group 25"/>
          <p:cNvGrpSpPr>
            <a:grpSpLocks/>
          </p:cNvGrpSpPr>
          <p:nvPr/>
        </p:nvGrpSpPr>
        <p:grpSpPr bwMode="auto">
          <a:xfrm>
            <a:off x="1628775" y="3738563"/>
            <a:ext cx="1092200" cy="871537"/>
            <a:chOff x="1629396" y="3738126"/>
            <a:chExt cx="1091402" cy="871974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2704935" y="3738126"/>
              <a:ext cx="0" cy="871974"/>
            </a:xfrm>
            <a:prstGeom prst="line">
              <a:avLst/>
            </a:prstGeom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1629396" y="4070079"/>
              <a:ext cx="1091402" cy="36848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800" dirty="0">
                  <a:solidFill>
                    <a:schemeClr val="accent3">
                      <a:lumMod val="50000"/>
                    </a:schemeClr>
                  </a:solidFill>
                </a:rPr>
                <a:t>Variation</a:t>
              </a:r>
              <a:endParaRPr lang="en-US" sz="1800" dirty="0">
                <a:solidFill>
                  <a:schemeClr val="accent3">
                    <a:lumMod val="50000"/>
                  </a:schemeClr>
                </a:solidFill>
              </a:endParaRPr>
            </a:p>
          </p:txBody>
        </p:sp>
      </p:grpSp>
      <p:grpSp>
        <p:nvGrpSpPr>
          <p:cNvPr id="25" name="Group 24"/>
          <p:cNvGrpSpPr>
            <a:grpSpLocks/>
          </p:cNvGrpSpPr>
          <p:nvPr/>
        </p:nvGrpSpPr>
        <p:grpSpPr bwMode="auto">
          <a:xfrm>
            <a:off x="53975" y="4711700"/>
            <a:ext cx="2670175" cy="730250"/>
            <a:chOff x="53365" y="4711700"/>
            <a:chExt cx="2671417" cy="730393"/>
          </a:xfrm>
        </p:grpSpPr>
        <p:cxnSp>
          <p:nvCxnSpPr>
            <p:cNvPr id="21" name="Straight Connector 20"/>
            <p:cNvCxnSpPr/>
            <p:nvPr/>
          </p:nvCxnSpPr>
          <p:spPr>
            <a:xfrm>
              <a:off x="2705723" y="4711700"/>
              <a:ext cx="0" cy="685934"/>
            </a:xfrm>
            <a:prstGeom prst="line">
              <a:avLst/>
            </a:prstGeom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/>
          </p:nvSpPr>
          <p:spPr>
            <a:xfrm>
              <a:off x="53365" y="4795854"/>
              <a:ext cx="2671417" cy="646239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1800" dirty="0">
                  <a:solidFill>
                    <a:schemeClr val="accent2">
                      <a:lumMod val="75000"/>
                    </a:schemeClr>
                  </a:solidFill>
                </a:rPr>
                <a:t>Genome alignments</a:t>
              </a:r>
            </a:p>
            <a:p>
              <a:pPr>
                <a:defRPr/>
              </a:pPr>
              <a:r>
                <a:rPr lang="en-US" sz="1800" dirty="0">
                  <a:solidFill>
                    <a:schemeClr val="accent2">
                      <a:lumMod val="75000"/>
                    </a:schemeClr>
                  </a:solidFill>
                </a:rPr>
                <a:t>-cross-species browsing</a:t>
              </a:r>
              <a:endParaRPr lang="en-US" sz="1800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</p:grpSp>
      <p:grpSp>
        <p:nvGrpSpPr>
          <p:cNvPr id="32" name="Group 31"/>
          <p:cNvGrpSpPr>
            <a:grpSpLocks/>
          </p:cNvGrpSpPr>
          <p:nvPr/>
        </p:nvGrpSpPr>
        <p:grpSpPr bwMode="auto">
          <a:xfrm>
            <a:off x="1352550" y="3441700"/>
            <a:ext cx="1314450" cy="369888"/>
            <a:chOff x="1353234" y="3441700"/>
            <a:chExt cx="1313240" cy="369332"/>
          </a:xfrm>
        </p:grpSpPr>
        <p:cxnSp>
          <p:nvCxnSpPr>
            <p:cNvPr id="29" name="Straight Arrow Connector 28"/>
            <p:cNvCxnSpPr/>
            <p:nvPr/>
          </p:nvCxnSpPr>
          <p:spPr>
            <a:xfrm>
              <a:off x="2412708" y="3662031"/>
              <a:ext cx="253766" cy="0"/>
            </a:xfrm>
            <a:prstGeom prst="straightConnector1">
              <a:avLst/>
            </a:prstGeom>
            <a:ln>
              <a:solidFill>
                <a:schemeClr val="accent4">
                  <a:lumMod val="7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/>
            <p:cNvSpPr txBox="1"/>
            <p:nvPr/>
          </p:nvSpPr>
          <p:spPr>
            <a:xfrm>
              <a:off x="1353234" y="3441700"/>
              <a:ext cx="1045200" cy="3693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800" dirty="0">
                  <a:solidFill>
                    <a:schemeClr val="accent4">
                      <a:lumMod val="75000"/>
                    </a:schemeClr>
                  </a:solidFill>
                </a:rPr>
                <a:t>Repeats</a:t>
              </a:r>
              <a:endParaRPr lang="en-US" sz="1800" dirty="0">
                <a:solidFill>
                  <a:schemeClr val="accent4">
                    <a:lumMod val="7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809333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Blank Presentation">
  <a:themeElements>
    <a:clrScheme name="">
      <a:dk1>
        <a:srgbClr val="000000"/>
      </a:dk1>
      <a:lt1>
        <a:srgbClr val="FFFFE6"/>
      </a:lt1>
      <a:dk2>
        <a:srgbClr val="000000"/>
      </a:dk2>
      <a:lt2>
        <a:srgbClr val="777777"/>
      </a:lt2>
      <a:accent1>
        <a:srgbClr val="FFFFF7"/>
      </a:accent1>
      <a:accent2>
        <a:srgbClr val="33CCCC"/>
      </a:accent2>
      <a:accent3>
        <a:srgbClr val="FFFFF0"/>
      </a:accent3>
      <a:accent4>
        <a:srgbClr val="000000"/>
      </a:accent4>
      <a:accent5>
        <a:srgbClr val="FFFFFA"/>
      </a:accent5>
      <a:accent6>
        <a:srgbClr val="2DB9B9"/>
      </a:accent6>
      <a:hlink>
        <a:srgbClr val="FF5050"/>
      </a:hlink>
      <a:folHlink>
        <a:srgbClr val="FF9900"/>
      </a:folHlink>
    </a:clrScheme>
    <a:fontScheme name="Blank Presentation">
      <a:majorFont>
        <a:latin typeface="Goudy Old Style"/>
        <a:ea typeface="ＭＳ Ｐゴシック"/>
        <a:cs typeface="ＭＳ Ｐゴシック"/>
      </a:majorFont>
      <a:minorFont>
        <a:latin typeface="Goudy Old Style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-128"/>
            <a:cs typeface="ＭＳ Ｐゴシック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-128"/>
            <a:cs typeface="ＭＳ Ｐゴシック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2933</TotalTime>
  <Words>1671</Words>
  <Application>Microsoft Macintosh PowerPoint</Application>
  <PresentationFormat>On-screen Show (4:3)</PresentationFormat>
  <Paragraphs>520</Paragraphs>
  <Slides>37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2" baseType="lpstr">
      <vt:lpstr>Arial</vt:lpstr>
      <vt:lpstr>ＭＳ Ｐゴシック</vt:lpstr>
      <vt:lpstr>Calibri</vt:lpstr>
      <vt:lpstr>Goudy Old Style</vt:lpstr>
      <vt:lpstr>Blank Presentation</vt:lpstr>
      <vt:lpstr>Browsing and Comparing Genomes Using the Gramene Ensembl Browser </vt:lpstr>
      <vt:lpstr>23 Complete Genomes</vt:lpstr>
      <vt:lpstr>Annotation &amp;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Location View Browser Tracks</vt:lpstr>
      <vt:lpstr>Configuring Tracks</vt:lpstr>
      <vt:lpstr>Standard Analysis &amp; Visualization</vt:lpstr>
      <vt:lpstr>InterPro/dbXref/GO</vt:lpstr>
      <vt:lpstr>Gene Variation Image</vt:lpstr>
      <vt:lpstr>Multi-species View</vt:lpstr>
      <vt:lpstr>PowerPoint Presentation</vt:lpstr>
      <vt:lpstr>PowerPoint Presentation</vt:lpstr>
      <vt:lpstr>View Sequence Alignment</vt:lpstr>
      <vt:lpstr>Phylogenetic Analysis Tools</vt:lpstr>
      <vt:lpstr>Compara Gene Trees</vt:lpstr>
      <vt:lpstr>Tree Viewer</vt:lpstr>
      <vt:lpstr>Newick Tree &amp; Alignment</vt:lpstr>
      <vt:lpstr>Orthologs &amp; Paralogs</vt:lpstr>
      <vt:lpstr>Gene-Centered Synteny Build</vt:lpstr>
      <vt:lpstr>Synteny View</vt:lpstr>
      <vt:lpstr>Browse across duplicated regions from polyploidy </vt:lpstr>
      <vt:lpstr>Some Applications …</vt:lpstr>
      <vt:lpstr>PowerPoint Presentation</vt:lpstr>
      <vt:lpstr>Add Custom Tracks</vt:lpstr>
      <vt:lpstr>GrameneMart</vt:lpstr>
      <vt:lpstr>PowerPoint Presentation</vt:lpstr>
      <vt:lpstr>HELP!</vt:lpstr>
      <vt:lpstr>Contact Us!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Ken Clark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Quick Search, Markers &amp; Maps</dc:title>
  <dc:creator>Ken Clark</dc:creator>
  <cp:lastModifiedBy>Josh Stein</cp:lastModifiedBy>
  <cp:revision>8</cp:revision>
  <dcterms:created xsi:type="dcterms:W3CDTF">2010-01-06T19:35:23Z</dcterms:created>
  <dcterms:modified xsi:type="dcterms:W3CDTF">2012-12-31T20:00:29Z</dcterms:modified>
</cp:coreProperties>
</file>